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8" r:id="rId4"/>
    <p:sldId id="266" r:id="rId5"/>
    <p:sldId id="258" r:id="rId6"/>
    <p:sldId id="259" r:id="rId7"/>
    <p:sldId id="265" r:id="rId8"/>
    <p:sldId id="264" r:id="rId9"/>
    <p:sldId id="262" r:id="rId10"/>
    <p:sldId id="260" r:id="rId11"/>
    <p:sldId id="267"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autoAdjust="0"/>
  </p:normalViewPr>
  <p:slideViewPr>
    <p:cSldViewPr>
      <p:cViewPr varScale="1">
        <p:scale>
          <a:sx n="84" d="100"/>
          <a:sy n="84" d="100"/>
        </p:scale>
        <p:origin x="-152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AU" sz="1800" dirty="0">
                <a:solidFill>
                  <a:srgbClr val="FFFF00"/>
                </a:solidFill>
              </a:rPr>
              <a:t>Domestic </a:t>
            </a:r>
            <a:r>
              <a:rPr lang="en-AU" sz="1800" dirty="0" smtClean="0">
                <a:solidFill>
                  <a:srgbClr val="FFFF00"/>
                </a:solidFill>
              </a:rPr>
              <a:t>energy </a:t>
            </a:r>
            <a:r>
              <a:rPr lang="en-AU" sz="1800" dirty="0">
                <a:solidFill>
                  <a:srgbClr val="FFFF00"/>
                </a:solidFill>
              </a:rPr>
              <a:t>consumption 2009/10 </a:t>
            </a:r>
          </a:p>
        </c:rich>
      </c:tx>
      <c:layout/>
      <c:overlay val="0"/>
      <c:spPr>
        <a:noFill/>
        <a:ln>
          <a:noFill/>
        </a:ln>
        <a:effectLst/>
      </c:spPr>
    </c:title>
    <c:autoTitleDeleted val="0"/>
    <c:plotArea>
      <c:layout/>
      <c:pieChart>
        <c:varyColors val="1"/>
        <c:ser>
          <c:idx val="0"/>
          <c:order val="0"/>
          <c:tx>
            <c:strRef>
              <c:f>Sheet1!$B$3</c:f>
              <c:strCache>
                <c:ptCount val="1"/>
                <c:pt idx="0">
                  <c:v>Domestic enery consumption 2009/10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00"/>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Sheet1!$A$4:$A$8</c:f>
              <c:strCache>
                <c:ptCount val="5"/>
                <c:pt idx="0">
                  <c:v>Coal and bi-products</c:v>
                </c:pt>
                <c:pt idx="1">
                  <c:v>wood/plant material</c:v>
                </c:pt>
                <c:pt idx="2">
                  <c:v>Petrolium based</c:v>
                </c:pt>
                <c:pt idx="3">
                  <c:v>Gas</c:v>
                </c:pt>
                <c:pt idx="4">
                  <c:v>Renewables</c:v>
                </c:pt>
              </c:strCache>
            </c:strRef>
          </c:cat>
          <c:val>
            <c:numRef>
              <c:f>Sheet1!$B$4:$B$8</c:f>
              <c:numCache>
                <c:formatCode>General</c:formatCode>
                <c:ptCount val="5"/>
                <c:pt idx="0">
                  <c:v>10722</c:v>
                </c:pt>
                <c:pt idx="1">
                  <c:v>201</c:v>
                </c:pt>
                <c:pt idx="2">
                  <c:v>3529</c:v>
                </c:pt>
                <c:pt idx="3">
                  <c:v>1382</c:v>
                </c:pt>
                <c:pt idx="4">
                  <c:v>73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rgbClr val="00B0F0"/>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B0F0"/>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B0F0"/>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B0F0"/>
                </a:solidFill>
                <a:latin typeface="+mn-lt"/>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B0F0"/>
                </a:solidFill>
                <a:latin typeface="+mn-lt"/>
                <a:ea typeface="+mn-ea"/>
                <a:cs typeface="+mn-cs"/>
              </a:defRPr>
            </a:pPr>
            <a:endParaRPr lang="en-US"/>
          </a:p>
        </c:txPr>
      </c:legendEntry>
      <c:layout>
        <c:manualLayout>
          <c:xMode val="edge"/>
          <c:yMode val="edge"/>
          <c:x val="0.15279745549463578"/>
          <c:y val="9.0573076756903556E-2"/>
          <c:w val="0.70167790634946636"/>
          <c:h val="0.200559119974323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62448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1996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3489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18096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endParaRPr lang="en-US" dirty="0"/>
          </a:p>
        </p:txBody>
      </p:sp>
    </p:spTree>
    <p:extLst>
      <p:ext uri="{BB962C8B-B14F-4D97-AF65-F5344CB8AC3E}">
        <p14:creationId xmlns:p14="http://schemas.microsoft.com/office/powerpoint/2010/main" val="268590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20054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5600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10346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9691107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462051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57570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endParaRPr lang="en-US" dirty="0"/>
          </a:p>
        </p:txBody>
      </p:sp>
    </p:spTree>
    <p:extLst>
      <p:ext uri="{BB962C8B-B14F-4D97-AF65-F5344CB8AC3E}">
        <p14:creationId xmlns:p14="http://schemas.microsoft.com/office/powerpoint/2010/main" val="972721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49360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851080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4540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47128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31114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76677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830996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4957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5086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8734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6000"/>
                <a:shade val="100000"/>
                <a:satMod val="140000"/>
                <a:alpha val="96000"/>
              </a:schemeClr>
            </a:gs>
            <a:gs pos="31000">
              <a:schemeClr val="bg1">
                <a:tint val="100000"/>
                <a:shade val="90000"/>
                <a:alpha val="100000"/>
              </a:schemeClr>
            </a:gs>
            <a:gs pos="100000">
              <a:schemeClr val="bg1">
                <a:tint val="100000"/>
                <a:shade val="80000"/>
                <a:alpha val="100000"/>
              </a:schemeClr>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03742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6000"/>
                <a:shade val="100000"/>
                <a:satMod val="140000"/>
                <a:alpha val="96000"/>
              </a:schemeClr>
            </a:gs>
            <a:gs pos="31000">
              <a:schemeClr val="bg1">
                <a:tint val="100000"/>
                <a:shade val="90000"/>
                <a:alpha val="100000"/>
              </a:schemeClr>
            </a:gs>
            <a:gs pos="100000">
              <a:schemeClr val="bg1">
                <a:tint val="100000"/>
                <a:shade val="80000"/>
                <a:alpha val="100000"/>
              </a:schemeClr>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3D28707-31ED-45E9-B4A1-38B2780034C7}" type="datetimeFigureOut">
              <a:rPr lang="en-AU" smtClean="0">
                <a:solidFill>
                  <a:srgbClr val="FFFFFF"/>
                </a:solidFill>
              </a:rPr>
              <a:pPr/>
              <a:t>25/07/2013</a:t>
            </a:fld>
            <a:endParaRPr lang="en-AU">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AU">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6EFB885-B690-4A87-BFAD-098B9BB97C38}"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692626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AU" dirty="0" smtClean="0"/>
              <a:t>Educational Resource</a:t>
            </a:r>
          </a:p>
          <a:p>
            <a:r>
              <a:rPr lang="en-AU" dirty="0" smtClean="0"/>
              <a:t>People and Place I Coal and Community Project</a:t>
            </a:r>
          </a:p>
          <a:p>
            <a:r>
              <a:rPr lang="en-AU" dirty="0" smtClean="0"/>
              <a:t>Coal  Mining Domestic use and bi products </a:t>
            </a:r>
            <a:endParaRPr lang="en-AU" dirty="0"/>
          </a:p>
        </p:txBody>
      </p:sp>
      <p:sp>
        <p:nvSpPr>
          <p:cNvPr id="2" name="Title 1"/>
          <p:cNvSpPr>
            <a:spLocks noGrp="1"/>
          </p:cNvSpPr>
          <p:nvPr>
            <p:ph type="ctrTitle"/>
          </p:nvPr>
        </p:nvSpPr>
        <p:spPr/>
        <p:txBody>
          <a:bodyPr/>
          <a:lstStyle/>
          <a:p>
            <a:r>
              <a:rPr lang="en-AU" dirty="0" smtClean="0"/>
              <a:t>Coal mining in the Hunter Valley</a:t>
            </a:r>
            <a:endParaRPr lang="en-AU" dirty="0"/>
          </a:p>
        </p:txBody>
      </p:sp>
    </p:spTree>
    <p:extLst>
      <p:ext uri="{BB962C8B-B14F-4D97-AF65-F5344CB8AC3E}">
        <p14:creationId xmlns:p14="http://schemas.microsoft.com/office/powerpoint/2010/main" val="2511274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63956816"/>
              </p:ext>
            </p:extLst>
          </p:nvPr>
        </p:nvGraphicFramePr>
        <p:xfrm>
          <a:off x="1043608" y="692696"/>
          <a:ext cx="6984776"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8002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704855" cy="463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262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484784"/>
            <a:ext cx="7488832" cy="4247317"/>
          </a:xfrm>
          <a:prstGeom prst="rect">
            <a:avLst/>
          </a:prstGeom>
          <a:noFill/>
        </p:spPr>
        <p:txBody>
          <a:bodyPr wrap="square" rtlCol="0">
            <a:spAutoFit/>
          </a:bodyPr>
          <a:lstStyle/>
          <a:p>
            <a:r>
              <a:rPr lang="en-AU" dirty="0" smtClean="0"/>
              <a:t>There </a:t>
            </a:r>
            <a:r>
              <a:rPr lang="en-AU" dirty="0"/>
              <a:t>are two major types of coal, coking coal and thermal (or steaming) coal. </a:t>
            </a:r>
            <a:endParaRPr lang="en-AU" dirty="0" smtClean="0"/>
          </a:p>
          <a:p>
            <a:endParaRPr lang="en-AU" dirty="0"/>
          </a:p>
          <a:p>
            <a:r>
              <a:rPr lang="en-AU" dirty="0"/>
              <a:t>Coking coal is used to make coke, which is an ingredient in steel production. The steel is used in millions of items such as cars, trucks, fire engines, refrigerators and bridges, such as the Story Bridge and Sydney Harbour Bridge. </a:t>
            </a:r>
            <a:endParaRPr lang="en-AU" dirty="0" smtClean="0"/>
          </a:p>
          <a:p>
            <a:endParaRPr lang="en-AU" dirty="0"/>
          </a:p>
          <a:p>
            <a:r>
              <a:rPr lang="en-AU" dirty="0"/>
              <a:t>Thermal coal is used to provide heat energy. Its main use is in power stations where the heat is used to make steam, used to spin turbines and generate electricity. </a:t>
            </a:r>
          </a:p>
          <a:p>
            <a:r>
              <a:rPr lang="en-AU" dirty="0"/>
              <a:t>Electricity is required to operate all electrical appliances such as fridges, hairdryers and mobile devices. </a:t>
            </a:r>
            <a:endParaRPr lang="en-AU" dirty="0" smtClean="0"/>
          </a:p>
          <a:p>
            <a:endParaRPr lang="en-AU" dirty="0"/>
          </a:p>
          <a:p>
            <a:r>
              <a:rPr lang="en-AU" dirty="0" smtClean="0"/>
              <a:t>Coal </a:t>
            </a:r>
            <a:r>
              <a:rPr lang="en-AU" dirty="0"/>
              <a:t>is also an important ingredient in plastics, explosives, dyes, pitch, ammonia, medicines, aspirin, soap, disinfectant, detergents, nylons, cosmetics, synthetic rubber, fertilizers, cement, </a:t>
            </a:r>
            <a:r>
              <a:rPr lang="en-AU" dirty="0" smtClean="0"/>
              <a:t>bricks, baking power, batteries, some linoleum, mothballs, sugar substitutes, perfumes </a:t>
            </a:r>
            <a:r>
              <a:rPr lang="en-AU" dirty="0"/>
              <a:t>and tiles. </a:t>
            </a:r>
            <a:endParaRPr lang="en-AU" b="1" dirty="0"/>
          </a:p>
        </p:txBody>
      </p:sp>
      <p:sp>
        <p:nvSpPr>
          <p:cNvPr id="3" name="TextBox 2"/>
          <p:cNvSpPr txBox="1"/>
          <p:nvPr/>
        </p:nvSpPr>
        <p:spPr>
          <a:xfrm>
            <a:off x="1547664" y="332656"/>
            <a:ext cx="5832648" cy="646331"/>
          </a:xfrm>
          <a:prstGeom prst="rect">
            <a:avLst/>
          </a:prstGeom>
          <a:noFill/>
        </p:spPr>
        <p:txBody>
          <a:bodyPr wrap="square" rtlCol="0">
            <a:spAutoFit/>
          </a:bodyPr>
          <a:lstStyle/>
          <a:p>
            <a:pPr algn="ctr"/>
            <a:r>
              <a:rPr lang="en-AU" sz="3600" dirty="0">
                <a:latin typeface="+mj-lt"/>
              </a:rPr>
              <a:t>What are the uses of coal? </a:t>
            </a:r>
          </a:p>
        </p:txBody>
      </p:sp>
    </p:spTree>
    <p:extLst>
      <p:ext uri="{BB962C8B-B14F-4D97-AF65-F5344CB8AC3E}">
        <p14:creationId xmlns:p14="http://schemas.microsoft.com/office/powerpoint/2010/main" val="251424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188640"/>
            <a:ext cx="3999071" cy="6447437"/>
          </a:xfrm>
          <a:prstGeom prst="rect">
            <a:avLst/>
          </a:prstGeom>
        </p:spPr>
      </p:pic>
    </p:spTree>
    <p:extLst>
      <p:ext uri="{BB962C8B-B14F-4D97-AF65-F5344CB8AC3E}">
        <p14:creationId xmlns:p14="http://schemas.microsoft.com/office/powerpoint/2010/main" val="1165776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Domestic use of coal &amp; exports</a:t>
            </a:r>
            <a:endParaRPr lang="en-A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050403"/>
            <a:ext cx="4464496" cy="319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4085292" cy="26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68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t>Domestic use of coal </a:t>
            </a:r>
            <a:br>
              <a:rPr lang="en-AU" dirty="0" smtClean="0"/>
            </a:br>
            <a:r>
              <a:rPr lang="en-AU" dirty="0" smtClean="0"/>
              <a:t>1923 &amp; 2008-2009</a:t>
            </a:r>
            <a:endParaRPr lang="en-AU" dirty="0"/>
          </a:p>
        </p:txBody>
      </p:sp>
      <p:pic>
        <p:nvPicPr>
          <p:cNvPr id="3077" name="Picture 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4223724" cy="30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996" y="3068960"/>
            <a:ext cx="4224511" cy="330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18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548680"/>
            <a:ext cx="2956539" cy="5949280"/>
          </a:xfrm>
          <a:prstGeom prst="rect">
            <a:avLst/>
          </a:prstGeom>
        </p:spPr>
      </p:pic>
      <p:sp>
        <p:nvSpPr>
          <p:cNvPr id="5" name="TextBox 4"/>
          <p:cNvSpPr txBox="1"/>
          <p:nvPr/>
        </p:nvSpPr>
        <p:spPr>
          <a:xfrm rot="5400000">
            <a:off x="2474476" y="1062028"/>
            <a:ext cx="738664" cy="4752528"/>
          </a:xfrm>
          <a:prstGeom prst="rect">
            <a:avLst/>
          </a:prstGeom>
          <a:noFill/>
        </p:spPr>
        <p:txBody>
          <a:bodyPr vert="vert270" wrap="square" rtlCol="0">
            <a:spAutoFit/>
          </a:bodyPr>
          <a:lstStyle/>
          <a:p>
            <a:r>
              <a:rPr lang="en-AU" sz="3600" dirty="0" smtClean="0">
                <a:latin typeface="+mj-lt"/>
              </a:rPr>
              <a:t>Steel production</a:t>
            </a:r>
            <a:endParaRPr lang="en-AU" sz="3600" dirty="0">
              <a:latin typeface="+mj-lt"/>
            </a:endParaRPr>
          </a:p>
        </p:txBody>
      </p:sp>
    </p:spTree>
    <p:extLst>
      <p:ext uri="{BB962C8B-B14F-4D97-AF65-F5344CB8AC3E}">
        <p14:creationId xmlns:p14="http://schemas.microsoft.com/office/powerpoint/2010/main" val="122411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64443" y="908720"/>
            <a:ext cx="8112013" cy="5256584"/>
          </a:xfrm>
        </p:spPr>
      </p:pic>
      <p:sp>
        <p:nvSpPr>
          <p:cNvPr id="4" name="TextBox 3"/>
          <p:cNvSpPr txBox="1"/>
          <p:nvPr/>
        </p:nvSpPr>
        <p:spPr>
          <a:xfrm>
            <a:off x="4427984" y="6165304"/>
            <a:ext cx="3816424" cy="430887"/>
          </a:xfrm>
          <a:prstGeom prst="rect">
            <a:avLst/>
          </a:prstGeom>
          <a:noFill/>
        </p:spPr>
        <p:txBody>
          <a:bodyPr wrap="square" rtlCol="0">
            <a:spAutoFit/>
          </a:bodyPr>
          <a:lstStyle/>
          <a:p>
            <a:r>
              <a:rPr lang="en-AU" sz="1100" dirty="0"/>
              <a:t>http://www.transport.vic.gov.au/projects/ev-trial/ev-school/teachers/classroom</a:t>
            </a:r>
          </a:p>
        </p:txBody>
      </p:sp>
    </p:spTree>
    <p:extLst>
      <p:ext uri="{BB962C8B-B14F-4D97-AF65-F5344CB8AC3E}">
        <p14:creationId xmlns:p14="http://schemas.microsoft.com/office/powerpoint/2010/main" val="3795990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66446517"/>
              </p:ext>
            </p:extLst>
          </p:nvPr>
        </p:nvGraphicFramePr>
        <p:xfrm>
          <a:off x="467544" y="404664"/>
          <a:ext cx="8174259" cy="5904656"/>
        </p:xfrm>
        <a:graphic>
          <a:graphicData uri="http://schemas.openxmlformats.org/presentationml/2006/ole">
            <mc:AlternateContent xmlns:mc="http://schemas.openxmlformats.org/markup-compatibility/2006">
              <mc:Choice xmlns:v="urn:schemas-microsoft-com:vml" Requires="v">
                <p:oleObj spid="_x0000_s1036" name="Acrobat Document" r:id="rId3" imgW="11972752" imgH="8648624" progId="AcroExch.Document.7">
                  <p:embed/>
                </p:oleObj>
              </mc:Choice>
              <mc:Fallback>
                <p:oleObj name="Acrobat Document" r:id="rId3" imgW="11972752" imgH="8648624" progId="AcroExch.Document.7">
                  <p:embed/>
                  <p:pic>
                    <p:nvPicPr>
                      <p:cNvPr id="0" name=""/>
                      <p:cNvPicPr/>
                      <p:nvPr/>
                    </p:nvPicPr>
                    <p:blipFill>
                      <a:blip r:embed="rId4"/>
                      <a:stretch>
                        <a:fillRect/>
                      </a:stretch>
                    </p:blipFill>
                    <p:spPr>
                      <a:xfrm>
                        <a:off x="467544" y="404664"/>
                        <a:ext cx="8174259" cy="5904656"/>
                      </a:xfrm>
                      <a:prstGeom prst="rect">
                        <a:avLst/>
                      </a:prstGeom>
                    </p:spPr>
                  </p:pic>
                </p:oleObj>
              </mc:Fallback>
            </mc:AlternateContent>
          </a:graphicData>
        </a:graphic>
      </p:graphicFrame>
    </p:spTree>
    <p:extLst>
      <p:ext uri="{BB962C8B-B14F-4D97-AF65-F5344CB8AC3E}">
        <p14:creationId xmlns:p14="http://schemas.microsoft.com/office/powerpoint/2010/main" val="206109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928851" cy="476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397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266</TotalTime>
  <Words>221</Words>
  <Application>Microsoft Office PowerPoint</Application>
  <PresentationFormat>On-screen Show (4:3)</PresentationFormat>
  <Paragraphs>18</Paragraphs>
  <Slides>11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Horizon</vt:lpstr>
      <vt:lpstr>1_Horizon</vt:lpstr>
      <vt:lpstr>Acrobat Document</vt:lpstr>
      <vt:lpstr>Coal mining in the Hunter Valley</vt:lpstr>
      <vt:lpstr>PowerPoint Presentation</vt:lpstr>
      <vt:lpstr>PowerPoint Presentation</vt:lpstr>
      <vt:lpstr>Domestic use of coal &amp; exports</vt:lpstr>
      <vt:lpstr>Domestic use of coal  1923 &amp; 2008-2009</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Newcastle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 mining in the Hunter Valley</dc:title>
  <dc:creator>UoN</dc:creator>
  <cp:lastModifiedBy>UoN</cp:lastModifiedBy>
  <cp:revision>15</cp:revision>
  <dcterms:created xsi:type="dcterms:W3CDTF">2013-07-18T04:32:47Z</dcterms:created>
  <dcterms:modified xsi:type="dcterms:W3CDTF">2013-07-25T05:18:55Z</dcterms:modified>
</cp:coreProperties>
</file>