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4"/>
  </p:notesMasterIdLst>
  <p:sldIdLst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D6BC99-C586-4C0A-8460-AEA5EFA56322}" type="datetimeFigureOut">
              <a:rPr lang="en-AU" smtClean="0"/>
              <a:t>16/07/2013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9D82C5-84F7-4B55-B02E-5B4CDE0D6EF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9465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EC0C3-2C38-48FC-BB89-4380D787D4BB}" type="slidenum">
              <a:rPr lang="en-AU" smtClean="0">
                <a:solidFill>
                  <a:prstClr val="black"/>
                </a:solidFill>
              </a:rPr>
              <a:pPr/>
              <a:t>4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28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EC0C3-2C38-48FC-BB89-4380D787D4BB}" type="slidenum">
              <a:rPr lang="en-AU" smtClean="0">
                <a:solidFill>
                  <a:prstClr val="black"/>
                </a:solidFill>
              </a:rPr>
              <a:pPr/>
              <a:t>5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2640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EC0C3-2C38-48FC-BB89-4380D787D4BB}" type="slidenum">
              <a:rPr lang="en-AU" smtClean="0">
                <a:solidFill>
                  <a:prstClr val="black"/>
                </a:solidFill>
              </a:rPr>
              <a:pPr/>
              <a:t>10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8714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EC0C3-2C38-48FC-BB89-4380D787D4BB}" type="slidenum">
              <a:rPr lang="en-AU" smtClean="0">
                <a:solidFill>
                  <a:prstClr val="black"/>
                </a:solidFill>
              </a:rPr>
              <a:pPr/>
              <a:t>11</a:t>
            </a:fld>
            <a:endParaRPr lang="en-A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8863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8707-31ED-45E9-B4A1-38B2780034C7}" type="datetimeFigureOut">
              <a:rPr lang="en-AU" smtClean="0">
                <a:solidFill>
                  <a:srgbClr val="FFFFFF"/>
                </a:solidFill>
              </a:rPr>
              <a:pPr/>
              <a:t>16/07/2013</a:t>
            </a:fld>
            <a:endParaRPr lang="en-AU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B885-B690-4A87-BFAD-098B9BB97C38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endParaRPr lang="en-AU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758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8707-31ED-45E9-B4A1-38B2780034C7}" type="datetimeFigureOut">
              <a:rPr lang="en-AU" smtClean="0">
                <a:solidFill>
                  <a:srgbClr val="FFFFFF"/>
                </a:solidFill>
              </a:rPr>
              <a:pPr/>
              <a:t>16/07/2013</a:t>
            </a:fld>
            <a:endParaRPr lang="en-AU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B885-B690-4A87-BFAD-098B9BB97C38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277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8707-31ED-45E9-B4A1-38B2780034C7}" type="datetimeFigureOut">
              <a:rPr lang="en-AU" smtClean="0">
                <a:solidFill>
                  <a:srgbClr val="FFFFFF"/>
                </a:solidFill>
              </a:rPr>
              <a:pPr/>
              <a:t>16/07/2013</a:t>
            </a:fld>
            <a:endParaRPr lang="en-AU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B885-B690-4A87-BFAD-098B9BB97C38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50430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8707-31ED-45E9-B4A1-38B2780034C7}" type="datetimeFigureOut">
              <a:rPr lang="en-AU" smtClean="0">
                <a:solidFill>
                  <a:srgbClr val="FFFFFF"/>
                </a:solidFill>
              </a:rPr>
              <a:pPr/>
              <a:t>16/07/2013</a:t>
            </a:fld>
            <a:endParaRPr lang="en-AU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B885-B690-4A87-BFAD-098B9BB97C38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endParaRPr lang="en-AU">
              <a:solidFill>
                <a:srgbClr val="FFFF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0853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8707-31ED-45E9-B4A1-38B2780034C7}" type="datetimeFigureOut">
              <a:rPr lang="en-AU" smtClean="0">
                <a:solidFill>
                  <a:srgbClr val="FFFFFF"/>
                </a:solidFill>
              </a:rPr>
              <a:pPr/>
              <a:t>16/07/2013</a:t>
            </a:fld>
            <a:endParaRPr lang="en-AU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B885-B690-4A87-BFAD-098B9BB97C38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endParaRPr lang="en-AU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0661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8707-31ED-45E9-B4A1-38B2780034C7}" type="datetimeFigureOut">
              <a:rPr lang="en-AU" smtClean="0">
                <a:solidFill>
                  <a:srgbClr val="FFFFFF"/>
                </a:solidFill>
              </a:rPr>
              <a:pPr/>
              <a:t>16/07/2013</a:t>
            </a:fld>
            <a:endParaRPr lang="en-AU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B885-B690-4A87-BFAD-098B9BB97C38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413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8707-31ED-45E9-B4A1-38B2780034C7}" type="datetimeFigureOut">
              <a:rPr lang="en-AU" smtClean="0">
                <a:solidFill>
                  <a:srgbClr val="FFFFFF"/>
                </a:solidFill>
              </a:rPr>
              <a:pPr/>
              <a:t>16/07/2013</a:t>
            </a:fld>
            <a:endParaRPr lang="en-AU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B885-B690-4A87-BFAD-098B9BB97C38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8442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8707-31ED-45E9-B4A1-38B2780034C7}" type="datetimeFigureOut">
              <a:rPr lang="en-AU" smtClean="0">
                <a:solidFill>
                  <a:srgbClr val="FFFFFF"/>
                </a:solidFill>
              </a:rPr>
              <a:pPr/>
              <a:t>16/07/2013</a:t>
            </a:fld>
            <a:endParaRPr lang="en-AU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B885-B690-4A87-BFAD-098B9BB97C38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388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8707-31ED-45E9-B4A1-38B2780034C7}" type="datetimeFigureOut">
              <a:rPr lang="en-AU" smtClean="0">
                <a:solidFill>
                  <a:srgbClr val="FFFFFF"/>
                </a:solidFill>
              </a:rPr>
              <a:pPr/>
              <a:t>16/07/2013</a:t>
            </a:fld>
            <a:endParaRPr lang="en-AU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B885-B690-4A87-BFAD-098B9BB97C38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16081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8707-31ED-45E9-B4A1-38B2780034C7}" type="datetimeFigureOut">
              <a:rPr lang="en-AU" smtClean="0">
                <a:solidFill>
                  <a:srgbClr val="FFFFFF"/>
                </a:solidFill>
              </a:rPr>
              <a:pPr/>
              <a:t>16/07/2013</a:t>
            </a:fld>
            <a:endParaRPr lang="en-AU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B885-B690-4A87-BFAD-098B9BB97C38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3821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8707-31ED-45E9-B4A1-38B2780034C7}" type="datetimeFigureOut">
              <a:rPr lang="en-AU" smtClean="0">
                <a:solidFill>
                  <a:srgbClr val="FFFFFF"/>
                </a:solidFill>
              </a:rPr>
              <a:pPr/>
              <a:t>16/07/2013</a:t>
            </a:fld>
            <a:endParaRPr lang="en-AU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B885-B690-4A87-BFAD-098B9BB97C38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3561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8707-31ED-45E9-B4A1-38B2780034C7}" type="datetimeFigureOut">
              <a:rPr lang="en-AU" smtClean="0">
                <a:solidFill>
                  <a:srgbClr val="FFFFFF"/>
                </a:solidFill>
              </a:rPr>
              <a:pPr/>
              <a:t>16/07/2013</a:t>
            </a:fld>
            <a:endParaRPr lang="en-AU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B885-B690-4A87-BFAD-098B9BB97C38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endParaRPr lang="en-AU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9823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8707-31ED-45E9-B4A1-38B2780034C7}" type="datetimeFigureOut">
              <a:rPr lang="en-AU" smtClean="0">
                <a:solidFill>
                  <a:srgbClr val="FFFFFF"/>
                </a:solidFill>
              </a:rPr>
              <a:pPr/>
              <a:t>16/07/2013</a:t>
            </a:fld>
            <a:endParaRPr lang="en-AU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B885-B690-4A87-BFAD-098B9BB97C38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5560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8707-31ED-45E9-B4A1-38B2780034C7}" type="datetimeFigureOut">
              <a:rPr lang="en-AU" smtClean="0">
                <a:solidFill>
                  <a:srgbClr val="FFFFFF"/>
                </a:solidFill>
              </a:rPr>
              <a:pPr/>
              <a:t>16/07/2013</a:t>
            </a:fld>
            <a:endParaRPr lang="en-AU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B885-B690-4A87-BFAD-098B9BB97C38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138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8707-31ED-45E9-B4A1-38B2780034C7}" type="datetimeFigureOut">
              <a:rPr lang="en-AU" smtClean="0">
                <a:solidFill>
                  <a:srgbClr val="FFFFFF"/>
                </a:solidFill>
              </a:rPr>
              <a:pPr/>
              <a:t>16/07/2013</a:t>
            </a:fld>
            <a:endParaRPr lang="en-AU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B885-B690-4A87-BFAD-098B9BB97C38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088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8707-31ED-45E9-B4A1-38B2780034C7}" type="datetimeFigureOut">
              <a:rPr lang="en-AU" smtClean="0">
                <a:solidFill>
                  <a:srgbClr val="FFFFFF"/>
                </a:solidFill>
              </a:rPr>
              <a:pPr/>
              <a:t>16/07/2013</a:t>
            </a:fld>
            <a:endParaRPr lang="en-AU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B885-B690-4A87-BFAD-098B9BB97C38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026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8707-31ED-45E9-B4A1-38B2780034C7}" type="datetimeFigureOut">
              <a:rPr lang="en-AU" smtClean="0">
                <a:solidFill>
                  <a:srgbClr val="FFFFFF"/>
                </a:solidFill>
              </a:rPr>
              <a:pPr/>
              <a:t>16/07/2013</a:t>
            </a:fld>
            <a:endParaRPr lang="en-AU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B885-B690-4A87-BFAD-098B9BB97C38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8981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8707-31ED-45E9-B4A1-38B2780034C7}" type="datetimeFigureOut">
              <a:rPr lang="en-AU" smtClean="0">
                <a:solidFill>
                  <a:srgbClr val="FFFFFF"/>
                </a:solidFill>
              </a:rPr>
              <a:pPr/>
              <a:t>16/07/2013</a:t>
            </a:fld>
            <a:endParaRPr lang="en-AU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B885-B690-4A87-BFAD-098B9BB97C38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8707-31ED-45E9-B4A1-38B2780034C7}" type="datetimeFigureOut">
              <a:rPr lang="en-AU" smtClean="0">
                <a:solidFill>
                  <a:srgbClr val="FFFFFF"/>
                </a:solidFill>
              </a:rPr>
              <a:pPr/>
              <a:t>16/07/2013</a:t>
            </a:fld>
            <a:endParaRPr lang="en-AU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FFFFF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B885-B690-4A87-BFAD-098B9BB97C38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7260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8707-31ED-45E9-B4A1-38B2780034C7}" type="datetimeFigureOut">
              <a:rPr lang="en-AU" smtClean="0">
                <a:solidFill>
                  <a:srgbClr val="FFFFFF"/>
                </a:solidFill>
              </a:rPr>
              <a:pPr/>
              <a:t>16/07/2013</a:t>
            </a:fld>
            <a:endParaRPr lang="en-AU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FFFFFF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B885-B690-4A87-BFAD-098B9BB97C38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870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8707-31ED-45E9-B4A1-38B2780034C7}" type="datetimeFigureOut">
              <a:rPr lang="en-AU" smtClean="0">
                <a:solidFill>
                  <a:srgbClr val="FFFFFF"/>
                </a:solidFill>
              </a:rPr>
              <a:pPr/>
              <a:t>16/07/2013</a:t>
            </a:fld>
            <a:endParaRPr lang="en-AU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B885-B690-4A87-BFAD-098B9BB97C38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500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D28707-31ED-45E9-B4A1-38B2780034C7}" type="datetimeFigureOut">
              <a:rPr lang="en-AU" smtClean="0">
                <a:solidFill>
                  <a:srgbClr val="FFFFFF"/>
                </a:solidFill>
              </a:rPr>
              <a:pPr/>
              <a:t>16/07/2013</a:t>
            </a:fld>
            <a:endParaRPr lang="en-AU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>
              <a:solidFill>
                <a:srgbClr val="FFFFFF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FB885-B690-4A87-BFAD-098B9BB97C38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148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6000"/>
                <a:shade val="100000"/>
                <a:satMod val="140000"/>
                <a:alpha val="96000"/>
              </a:schemeClr>
            </a:gs>
            <a:gs pos="31000">
              <a:schemeClr val="bg1">
                <a:tint val="100000"/>
                <a:shade val="90000"/>
                <a:alpha val="100000"/>
              </a:schemeClr>
            </a:gs>
            <a:gs pos="100000">
              <a:schemeClr val="bg1">
                <a:tint val="100000"/>
                <a:shade val="80000"/>
                <a:alpha val="1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3D28707-31ED-45E9-B4A1-38B2780034C7}" type="datetimeFigureOut">
              <a:rPr lang="en-AU" smtClean="0">
                <a:solidFill>
                  <a:srgbClr val="FFFFFF"/>
                </a:solidFill>
              </a:rPr>
              <a:pPr/>
              <a:t>16/07/2013</a:t>
            </a:fld>
            <a:endParaRPr lang="en-AU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AU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96EFB885-B690-4A87-BFAD-098B9BB97C38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092219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6000"/>
                <a:shade val="100000"/>
                <a:satMod val="140000"/>
                <a:alpha val="96000"/>
              </a:schemeClr>
            </a:gs>
            <a:gs pos="31000">
              <a:schemeClr val="bg1">
                <a:tint val="100000"/>
                <a:shade val="90000"/>
                <a:alpha val="100000"/>
              </a:schemeClr>
            </a:gs>
            <a:gs pos="100000">
              <a:schemeClr val="bg1">
                <a:tint val="100000"/>
                <a:shade val="80000"/>
                <a:alpha val="10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B3D28707-31ED-45E9-B4A1-38B2780034C7}" type="datetimeFigureOut">
              <a:rPr lang="en-AU" smtClean="0">
                <a:solidFill>
                  <a:srgbClr val="FFFFFF"/>
                </a:solidFill>
              </a:rPr>
              <a:pPr/>
              <a:t>16/07/2013</a:t>
            </a:fld>
            <a:endParaRPr lang="en-AU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n-AU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96EFB885-B690-4A87-BFAD-098B9BB97C38}" type="slidenum">
              <a:rPr lang="en-AU" smtClean="0">
                <a:solidFill>
                  <a:srgbClr val="FFFFFF"/>
                </a:solidFill>
              </a:rPr>
              <a:pPr/>
              <a:t>‹#›</a:t>
            </a:fld>
            <a:endParaRPr lang="en-AU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74792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Educational Resource</a:t>
            </a:r>
          </a:p>
          <a:p>
            <a:r>
              <a:rPr lang="en-AU" dirty="0" smtClean="0"/>
              <a:t>People and Place I Coal and Community </a:t>
            </a:r>
            <a:r>
              <a:rPr lang="en-AU" dirty="0" smtClean="0"/>
              <a:t>Project</a:t>
            </a:r>
          </a:p>
          <a:p>
            <a:r>
              <a:rPr lang="en-AU" dirty="0" smtClean="0"/>
              <a:t>Coal exports and imported goods</a:t>
            </a:r>
            <a:endParaRPr lang="en-A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Coal mining in the Hunter Valley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0347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AU" dirty="0" smtClean="0"/>
              <a:t>Exports/Imports from Taiwan 2012</a:t>
            </a:r>
            <a:endParaRPr lang="en-AU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28531517"/>
              </p:ext>
            </p:extLst>
          </p:nvPr>
        </p:nvGraphicFramePr>
        <p:xfrm>
          <a:off x="539552" y="3789040"/>
          <a:ext cx="7924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39624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Imports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Telecom</a:t>
                      </a:r>
                      <a:r>
                        <a:rPr lang="en-AU" baseline="0" dirty="0" smtClean="0"/>
                        <a:t> equipment &amp; parts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$489 million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Refined petroleum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$140 million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Motorcycles &amp; cycles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$126 million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Computers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$118</a:t>
                      </a:r>
                      <a:r>
                        <a:rPr lang="en-AU" baseline="0" dirty="0" smtClean="0"/>
                        <a:t> million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4414265"/>
              </p:ext>
            </p:extLst>
          </p:nvPr>
        </p:nvGraphicFramePr>
        <p:xfrm>
          <a:off x="539552" y="1397001"/>
          <a:ext cx="7920880" cy="1959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3960440"/>
              </a:tblGrid>
              <a:tr h="371569">
                <a:tc>
                  <a:txBody>
                    <a:bodyPr/>
                    <a:lstStyle/>
                    <a:p>
                      <a:r>
                        <a:rPr lang="en-AU" dirty="0" smtClean="0"/>
                        <a:t>Exports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71569">
                <a:tc>
                  <a:txBody>
                    <a:bodyPr/>
                    <a:lstStyle/>
                    <a:p>
                      <a:r>
                        <a:rPr lang="en-AU" dirty="0" smtClean="0"/>
                        <a:t>Coal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$2982 million</a:t>
                      </a:r>
                      <a:endParaRPr lang="en-AU" dirty="0"/>
                    </a:p>
                  </a:txBody>
                  <a:tcPr/>
                </a:tc>
              </a:tr>
              <a:tr h="371569">
                <a:tc>
                  <a:txBody>
                    <a:bodyPr/>
                    <a:lstStyle/>
                    <a:p>
                      <a:r>
                        <a:rPr lang="en-AU" dirty="0" smtClean="0"/>
                        <a:t>Iron ores &amp; concentrates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$1457 million</a:t>
                      </a:r>
                    </a:p>
                  </a:txBody>
                  <a:tcPr/>
                </a:tc>
              </a:tr>
              <a:tr h="371569">
                <a:tc>
                  <a:txBody>
                    <a:bodyPr/>
                    <a:lstStyle/>
                    <a:p>
                      <a:r>
                        <a:rPr lang="en-AU" dirty="0" smtClean="0"/>
                        <a:t>Crude petroleum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$ 534 million</a:t>
                      </a:r>
                      <a:endParaRPr lang="en-AU" dirty="0"/>
                    </a:p>
                  </a:txBody>
                  <a:tcPr/>
                </a:tc>
              </a:tr>
              <a:tr h="473716">
                <a:tc>
                  <a:txBody>
                    <a:bodyPr/>
                    <a:lstStyle/>
                    <a:p>
                      <a:r>
                        <a:rPr lang="en-AU" dirty="0" smtClean="0"/>
                        <a:t>Medicaments (including veterinary)\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$ 408 million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0491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AU" dirty="0" smtClean="0"/>
              <a:t>Exports/Imports from India 2012</a:t>
            </a:r>
            <a:endParaRPr lang="en-AU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839165667"/>
              </p:ext>
            </p:extLst>
          </p:nvPr>
        </p:nvGraphicFramePr>
        <p:xfrm>
          <a:off x="467544" y="3861048"/>
          <a:ext cx="7924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39624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Imports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Pearls</a:t>
                      </a:r>
                      <a:r>
                        <a:rPr lang="en-AU" baseline="0" dirty="0" smtClean="0"/>
                        <a:t> &amp; gems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$171 million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Passenger motor vehicles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$171 million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Medicaments (including</a:t>
                      </a:r>
                      <a:r>
                        <a:rPr lang="en-AU" baseline="0" dirty="0" smtClean="0"/>
                        <a:t> veterinary)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$168 million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Tubes</a:t>
                      </a:r>
                      <a:r>
                        <a:rPr lang="en-AU" baseline="0" dirty="0" smtClean="0"/>
                        <a:t> &amp; pipes of iron or steel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$168</a:t>
                      </a:r>
                      <a:r>
                        <a:rPr lang="en-AU" baseline="0" dirty="0" smtClean="0"/>
                        <a:t> million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4645480"/>
              </p:ext>
            </p:extLst>
          </p:nvPr>
        </p:nvGraphicFramePr>
        <p:xfrm>
          <a:off x="467544" y="1397000"/>
          <a:ext cx="7920880" cy="203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3960440"/>
              </a:tblGrid>
              <a:tr h="406400">
                <a:tc>
                  <a:txBody>
                    <a:bodyPr/>
                    <a:lstStyle/>
                    <a:p>
                      <a:r>
                        <a:rPr lang="en-AU" dirty="0" smtClean="0"/>
                        <a:t>Exports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AU" dirty="0" smtClean="0"/>
                        <a:t>Coal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$5347</a:t>
                      </a:r>
                      <a:r>
                        <a:rPr lang="en-AU" baseline="0" dirty="0" smtClean="0"/>
                        <a:t> million</a:t>
                      </a:r>
                      <a:endParaRPr lang="en-AU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AU" dirty="0" smtClean="0"/>
                        <a:t>Gold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$2975 million</a:t>
                      </a:r>
                      <a:endParaRPr lang="en-AU" dirty="0"/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AU" dirty="0" smtClean="0"/>
                        <a:t>Copper ores</a:t>
                      </a:r>
                      <a:r>
                        <a:rPr lang="en-AU" baseline="0" dirty="0" smtClean="0"/>
                        <a:t> &amp; concentrates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$1348 million</a:t>
                      </a:r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AU" dirty="0" smtClean="0"/>
                        <a:t>Vegetables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$ 414 million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854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AU" dirty="0" smtClean="0"/>
              <a:t>International Coal exports from </a:t>
            </a:r>
            <a:r>
              <a:rPr lang="en-AU" dirty="0" err="1" smtClean="0"/>
              <a:t>nsw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1886</a:t>
            </a:r>
            <a:endParaRPr lang="en-AU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43521"/>
            <a:ext cx="4408155" cy="32557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08104" y="1948593"/>
            <a:ext cx="30243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FF"/>
                </a:solidFill>
              </a:rPr>
              <a:t>Other 51 %</a:t>
            </a:r>
          </a:p>
          <a:p>
            <a:endParaRPr lang="en-AU" dirty="0">
              <a:solidFill>
                <a:srgbClr val="FFFFFF"/>
              </a:solidFill>
            </a:endParaRPr>
          </a:p>
          <a:p>
            <a:r>
              <a:rPr lang="en-AU" dirty="0">
                <a:solidFill>
                  <a:srgbClr val="FFFFFF"/>
                </a:solidFill>
              </a:rPr>
              <a:t>Fiji</a:t>
            </a:r>
          </a:p>
          <a:p>
            <a:r>
              <a:rPr lang="en-AU" dirty="0">
                <a:solidFill>
                  <a:srgbClr val="FFFFFF"/>
                </a:solidFill>
              </a:rPr>
              <a:t> </a:t>
            </a:r>
            <a:r>
              <a:rPr lang="en-AU" dirty="0">
                <a:solidFill>
                  <a:srgbClr val="FFFFFF"/>
                </a:solidFill>
              </a:rPr>
              <a:t>New Caledonia 	</a:t>
            </a:r>
            <a:endParaRPr lang="en-AU" dirty="0">
              <a:solidFill>
                <a:srgbClr val="FFFFFF"/>
              </a:solidFill>
            </a:endParaRPr>
          </a:p>
          <a:p>
            <a:r>
              <a:rPr lang="en-AU" dirty="0">
                <a:solidFill>
                  <a:srgbClr val="FFFFFF"/>
                </a:solidFill>
              </a:rPr>
              <a:t>Sandwich </a:t>
            </a:r>
            <a:r>
              <a:rPr lang="en-AU" dirty="0">
                <a:solidFill>
                  <a:srgbClr val="FFFFFF"/>
                </a:solidFill>
              </a:rPr>
              <a:t>Islands  - </a:t>
            </a:r>
            <a:r>
              <a:rPr lang="en-AU" dirty="0">
                <a:solidFill>
                  <a:srgbClr val="FFFFFF"/>
                </a:solidFill>
              </a:rPr>
              <a:t>Hawaii</a:t>
            </a:r>
            <a:endParaRPr lang="en-AU" dirty="0">
              <a:solidFill>
                <a:srgbClr val="FFFFFF"/>
              </a:solidFill>
            </a:endParaRPr>
          </a:p>
          <a:p>
            <a:r>
              <a:rPr lang="en-AU" dirty="0">
                <a:solidFill>
                  <a:srgbClr val="FFFFFF"/>
                </a:solidFill>
              </a:rPr>
              <a:t>Mauritius 	Peru 		</a:t>
            </a:r>
            <a:endParaRPr lang="en-AU" dirty="0">
              <a:solidFill>
                <a:srgbClr val="FFFFFF"/>
              </a:solidFill>
            </a:endParaRPr>
          </a:p>
          <a:p>
            <a:r>
              <a:rPr lang="en-AU" dirty="0">
                <a:solidFill>
                  <a:srgbClr val="FFFFFF"/>
                </a:solidFill>
              </a:rPr>
              <a:t>Mexico </a:t>
            </a:r>
            <a:endParaRPr lang="en-AU" dirty="0">
              <a:solidFill>
                <a:srgbClr val="FFFFFF"/>
              </a:solidFill>
            </a:endParaRPr>
          </a:p>
          <a:p>
            <a:r>
              <a:rPr lang="en-AU" dirty="0">
                <a:solidFill>
                  <a:srgbClr val="FFFFFF"/>
                </a:solidFill>
              </a:rPr>
              <a:t>Ceylon 	</a:t>
            </a:r>
            <a:endParaRPr lang="en-AU" dirty="0">
              <a:solidFill>
                <a:srgbClr val="FFFFFF"/>
              </a:solidFill>
            </a:endParaRPr>
          </a:p>
          <a:p>
            <a:r>
              <a:rPr lang="en-AU" dirty="0">
                <a:solidFill>
                  <a:srgbClr val="FFFFFF"/>
                </a:solidFill>
              </a:rPr>
              <a:t>South </a:t>
            </a:r>
            <a:r>
              <a:rPr lang="en-AU" dirty="0">
                <a:solidFill>
                  <a:srgbClr val="FFFFFF"/>
                </a:solidFill>
              </a:rPr>
              <a:t>Sea Islands 	</a:t>
            </a:r>
            <a:endParaRPr lang="en-AU" dirty="0">
              <a:solidFill>
                <a:srgbClr val="FFFFFF"/>
              </a:solidFill>
            </a:endParaRPr>
          </a:p>
          <a:p>
            <a:r>
              <a:rPr lang="en-AU" dirty="0">
                <a:solidFill>
                  <a:srgbClr val="FFFFFF"/>
                </a:solidFill>
              </a:rPr>
              <a:t>Kaiser </a:t>
            </a:r>
            <a:r>
              <a:rPr lang="en-AU" dirty="0">
                <a:solidFill>
                  <a:srgbClr val="FFFFFF"/>
                </a:solidFill>
              </a:rPr>
              <a:t>Wilhelm's </a:t>
            </a:r>
            <a:r>
              <a:rPr lang="en-AU" dirty="0">
                <a:solidFill>
                  <a:srgbClr val="FFFFFF"/>
                </a:solidFill>
              </a:rPr>
              <a:t>Land</a:t>
            </a:r>
          </a:p>
          <a:p>
            <a:r>
              <a:rPr lang="en-AU" dirty="0">
                <a:solidFill>
                  <a:srgbClr val="FFFFFF"/>
                </a:solidFill>
              </a:rPr>
              <a:t> (SE </a:t>
            </a:r>
            <a:r>
              <a:rPr lang="en-AU" dirty="0">
                <a:solidFill>
                  <a:srgbClr val="FFFFFF"/>
                </a:solidFill>
              </a:rPr>
              <a:t>Papua New </a:t>
            </a:r>
            <a:r>
              <a:rPr lang="en-AU" dirty="0">
                <a:solidFill>
                  <a:srgbClr val="FFFFFF"/>
                </a:solidFill>
              </a:rPr>
              <a:t>Guinea)</a:t>
            </a:r>
            <a:endParaRPr lang="en-AU" dirty="0">
              <a:solidFill>
                <a:srgbClr val="FFFFFF"/>
              </a:solidFill>
            </a:endParaRPr>
          </a:p>
          <a:p>
            <a:r>
              <a:rPr lang="en-AU" dirty="0">
                <a:solidFill>
                  <a:srgbClr val="FFFFFF"/>
                </a:solidFill>
              </a:rPr>
              <a:t>Panama 	</a:t>
            </a:r>
            <a:endParaRPr lang="en-AU" dirty="0">
              <a:solidFill>
                <a:srgbClr val="FFFFFF"/>
              </a:solidFill>
            </a:endParaRPr>
          </a:p>
          <a:p>
            <a:r>
              <a:rPr lang="en-AU" dirty="0">
                <a:solidFill>
                  <a:srgbClr val="FFFFFF"/>
                </a:solidFill>
              </a:rPr>
              <a:t>Cape </a:t>
            </a:r>
            <a:r>
              <a:rPr lang="en-AU" dirty="0">
                <a:solidFill>
                  <a:srgbClr val="FFFFFF"/>
                </a:solidFill>
              </a:rPr>
              <a:t>of Good Hope </a:t>
            </a:r>
          </a:p>
          <a:p>
            <a:endParaRPr lang="en-AU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6096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AU" dirty="0"/>
              <a:t>International Coal exports from </a:t>
            </a:r>
            <a:r>
              <a:rPr lang="en-AU" dirty="0" err="1"/>
              <a:t>nsw</a:t>
            </a:r>
            <a:r>
              <a:rPr lang="en-AU" dirty="0"/>
              <a:t/>
            </a:r>
            <a:br>
              <a:rPr lang="en-AU" dirty="0"/>
            </a:br>
            <a:r>
              <a:rPr lang="en-AU" dirty="0" smtClean="0"/>
              <a:t>2001-02 &amp; 2010-11</a:t>
            </a:r>
            <a:endParaRPr lang="en-AU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60848"/>
            <a:ext cx="3311522" cy="23406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2060848"/>
            <a:ext cx="3415655" cy="24105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41027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AU" dirty="0" smtClean="0"/>
              <a:t>Top ten word producers of  coal</a:t>
            </a:r>
            <a:endParaRPr lang="en-AU" dirty="0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72816"/>
            <a:ext cx="7817348" cy="4699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337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AU" dirty="0" smtClean="0"/>
              <a:t>Top ten consumers of coal</a:t>
            </a:r>
            <a:endParaRPr lang="en-AU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72816"/>
            <a:ext cx="7793124" cy="4684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477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AU" dirty="0" smtClean="0"/>
              <a:t>Exports/Imports from china in 2007</a:t>
            </a:r>
            <a:endParaRPr lang="en-AU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428646759"/>
              </p:ext>
            </p:extLst>
          </p:nvPr>
        </p:nvGraphicFramePr>
        <p:xfrm>
          <a:off x="539552" y="4437112"/>
          <a:ext cx="79248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3962400"/>
              </a:tblGrid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Imports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u="none" strike="noStrike" dirty="0">
                          <a:effectLst/>
                        </a:rPr>
                        <a:t>Computers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$2696 </a:t>
                      </a:r>
                      <a:r>
                        <a:rPr lang="en-A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million 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u="none" strike="noStrike" dirty="0">
                          <a:effectLst/>
                          <a:latin typeface="+mn-lt"/>
                        </a:rPr>
                        <a:t>Telecommunications equipment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$1729 million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u="none" strike="noStrike" dirty="0">
                          <a:effectLst/>
                          <a:latin typeface="+mn-lt"/>
                        </a:rPr>
                        <a:t>Toys, games &amp; Sporting goods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$640 million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u="none" strike="noStrike" dirty="0">
                          <a:effectLst/>
                          <a:latin typeface="+mn-lt"/>
                        </a:rPr>
                        <a:t>Sound or video recorders</a:t>
                      </a:r>
                      <a:endParaRPr lang="en-AU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$582 million</a:t>
                      </a:r>
                    </a:p>
                  </a:txBody>
                  <a:tcPr marL="9525" marR="9525" marT="9525" marB="0" anchor="b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Computer</a:t>
                      </a:r>
                      <a:r>
                        <a:rPr lang="en-AU" baseline="0" dirty="0" smtClean="0"/>
                        <a:t> parts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AU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537 million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940352"/>
              </p:ext>
            </p:extLst>
          </p:nvPr>
        </p:nvGraphicFramePr>
        <p:xfrm>
          <a:off x="611560" y="1412774"/>
          <a:ext cx="7992888" cy="244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6444"/>
                <a:gridCol w="3996444"/>
              </a:tblGrid>
              <a:tr h="408046">
                <a:tc>
                  <a:txBody>
                    <a:bodyPr/>
                    <a:lstStyle/>
                    <a:p>
                      <a:r>
                        <a:rPr lang="en-AU" dirty="0" smtClean="0"/>
                        <a:t>Exports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08046">
                <a:tc>
                  <a:txBody>
                    <a:bodyPr/>
                    <a:lstStyle/>
                    <a:p>
                      <a:r>
                        <a:rPr lang="en-AU" dirty="0" smtClean="0"/>
                        <a:t>Copper ores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$504 million</a:t>
                      </a:r>
                      <a:endParaRPr lang="en-AU" dirty="0"/>
                    </a:p>
                  </a:txBody>
                  <a:tcPr/>
                </a:tc>
              </a:tr>
              <a:tr h="408046">
                <a:tc>
                  <a:txBody>
                    <a:bodyPr/>
                    <a:lstStyle/>
                    <a:p>
                      <a:r>
                        <a:rPr lang="en-AU" dirty="0" smtClean="0"/>
                        <a:t>Wool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235 million</a:t>
                      </a:r>
                      <a:endParaRPr lang="en-AU" dirty="0"/>
                    </a:p>
                  </a:txBody>
                  <a:tcPr/>
                </a:tc>
              </a:tr>
              <a:tr h="408046">
                <a:tc>
                  <a:txBody>
                    <a:bodyPr/>
                    <a:lstStyle/>
                    <a:p>
                      <a:r>
                        <a:rPr lang="en-AU" dirty="0" smtClean="0"/>
                        <a:t>Coal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131 million</a:t>
                      </a:r>
                      <a:endParaRPr lang="en-AU" dirty="0"/>
                    </a:p>
                  </a:txBody>
                  <a:tcPr/>
                </a:tc>
              </a:tr>
              <a:tr h="408046">
                <a:tc>
                  <a:txBody>
                    <a:bodyPr/>
                    <a:lstStyle/>
                    <a:p>
                      <a:r>
                        <a:rPr lang="en-AU" dirty="0" smtClean="0"/>
                        <a:t>Aluminium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129 million</a:t>
                      </a:r>
                      <a:endParaRPr lang="en-AU" dirty="0"/>
                    </a:p>
                  </a:txBody>
                  <a:tcPr/>
                </a:tc>
              </a:tr>
              <a:tr h="408046">
                <a:tc>
                  <a:txBody>
                    <a:bodyPr/>
                    <a:lstStyle/>
                    <a:p>
                      <a:r>
                        <a:rPr lang="en-AU" dirty="0" smtClean="0"/>
                        <a:t>Non-ferrous</a:t>
                      </a:r>
                      <a:r>
                        <a:rPr lang="en-AU" baseline="0" dirty="0" smtClean="0"/>
                        <a:t> metal waste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118</a:t>
                      </a:r>
                      <a:r>
                        <a:rPr lang="en-AU" baseline="0" dirty="0" smtClean="0"/>
                        <a:t> </a:t>
                      </a:r>
                      <a:r>
                        <a:rPr lang="en-AU" baseline="0" dirty="0" err="1" smtClean="0"/>
                        <a:t>millon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236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AU" dirty="0" smtClean="0"/>
              <a:t>Exports/Imports from Japan 2012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230733661"/>
              </p:ext>
            </p:extLst>
          </p:nvPr>
        </p:nvGraphicFramePr>
        <p:xfrm>
          <a:off x="611560" y="3789040"/>
          <a:ext cx="7924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39624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Imports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Passenger motor</a:t>
                      </a:r>
                      <a:r>
                        <a:rPr lang="en-AU" baseline="0" dirty="0" smtClean="0"/>
                        <a:t> vehicles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$7302</a:t>
                      </a:r>
                      <a:r>
                        <a:rPr lang="en-AU" baseline="0" dirty="0" smtClean="0"/>
                        <a:t> million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Goods Vehicles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$1538 million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Refined petroleum</a:t>
                      </a:r>
                      <a:r>
                        <a:rPr lang="en-AU" baseline="0" dirty="0" smtClean="0"/>
                        <a:t>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$1492 million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Civil engineering equipment</a:t>
                      </a:r>
                      <a:r>
                        <a:rPr lang="en-AU" baseline="0" dirty="0" smtClean="0"/>
                        <a:t> &amp; parts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$ 963 million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366449"/>
              </p:ext>
            </p:extLst>
          </p:nvPr>
        </p:nvGraphicFramePr>
        <p:xfrm>
          <a:off x="683568" y="1412776"/>
          <a:ext cx="7800528" cy="20162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0264"/>
                <a:gridCol w="3900264"/>
              </a:tblGrid>
              <a:tr h="403245">
                <a:tc>
                  <a:txBody>
                    <a:bodyPr/>
                    <a:lstStyle/>
                    <a:p>
                      <a:r>
                        <a:rPr lang="en-AU" dirty="0" smtClean="0"/>
                        <a:t>Exports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403245">
                <a:tc>
                  <a:txBody>
                    <a:bodyPr/>
                    <a:lstStyle/>
                    <a:p>
                      <a:r>
                        <a:rPr lang="en-AU" dirty="0" smtClean="0"/>
                        <a:t>Coal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$14941 million</a:t>
                      </a:r>
                      <a:endParaRPr lang="en-AU" dirty="0"/>
                    </a:p>
                  </a:txBody>
                  <a:tcPr/>
                </a:tc>
              </a:tr>
              <a:tr h="403245">
                <a:tc>
                  <a:txBody>
                    <a:bodyPr/>
                    <a:lstStyle/>
                    <a:p>
                      <a:r>
                        <a:rPr lang="en-AU" dirty="0" smtClean="0"/>
                        <a:t>Iron ores &amp; concentrates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 $</a:t>
                      </a:r>
                      <a:r>
                        <a:rPr lang="en-AU" baseline="0" dirty="0" smtClean="0"/>
                        <a:t> </a:t>
                      </a:r>
                      <a:r>
                        <a:rPr lang="en-AU" dirty="0" smtClean="0"/>
                        <a:t>9042 million</a:t>
                      </a:r>
                      <a:endParaRPr lang="en-AU" dirty="0"/>
                    </a:p>
                  </a:txBody>
                  <a:tcPr/>
                </a:tc>
              </a:tr>
              <a:tr h="403245">
                <a:tc>
                  <a:txBody>
                    <a:bodyPr/>
                    <a:lstStyle/>
                    <a:p>
                      <a:r>
                        <a:rPr lang="en-AU" dirty="0" smtClean="0"/>
                        <a:t>Copper</a:t>
                      </a:r>
                      <a:r>
                        <a:rPr lang="en-AU" baseline="0" dirty="0" smtClean="0"/>
                        <a:t> ores &amp; concentrates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  1551 million</a:t>
                      </a:r>
                      <a:endParaRPr lang="en-AU" dirty="0"/>
                    </a:p>
                  </a:txBody>
                  <a:tcPr/>
                </a:tc>
              </a:tr>
              <a:tr h="403244">
                <a:tc>
                  <a:txBody>
                    <a:bodyPr/>
                    <a:lstStyle/>
                    <a:p>
                      <a:r>
                        <a:rPr lang="en-AU" dirty="0" smtClean="0"/>
                        <a:t>Beef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  1515 million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322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AU" dirty="0" smtClean="0"/>
              <a:t>Exports/Imports from Mexico 2012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01821708"/>
              </p:ext>
            </p:extLst>
          </p:nvPr>
        </p:nvGraphicFramePr>
        <p:xfrm>
          <a:off x="683568" y="3717032"/>
          <a:ext cx="79248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3962400"/>
              </a:tblGrid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Imports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Telecom equipment &amp; Parts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$295</a:t>
                      </a:r>
                      <a:r>
                        <a:rPr lang="en-AU" baseline="0" dirty="0" smtClean="0"/>
                        <a:t> million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Lead ores &amp; concentrates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$277 million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Vehicle</a:t>
                      </a:r>
                      <a:r>
                        <a:rPr lang="en-AU" baseline="0" dirty="0" smtClean="0"/>
                        <a:t> parts &amp; accessories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$152 million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Passenger motor</a:t>
                      </a:r>
                      <a:r>
                        <a:rPr lang="en-AU" baseline="0" dirty="0" smtClean="0"/>
                        <a:t> vehicles</a:t>
                      </a:r>
                      <a:endParaRPr lang="en-AU" dirty="0" smtClean="0"/>
                    </a:p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$150 million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692195"/>
              </p:ext>
            </p:extLst>
          </p:nvPr>
        </p:nvGraphicFramePr>
        <p:xfrm>
          <a:off x="755576" y="1340768"/>
          <a:ext cx="7848872" cy="1901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436"/>
                <a:gridCol w="3924436"/>
              </a:tblGrid>
              <a:tr h="380212">
                <a:tc>
                  <a:txBody>
                    <a:bodyPr/>
                    <a:lstStyle/>
                    <a:p>
                      <a:r>
                        <a:rPr lang="en-AU" dirty="0" smtClean="0"/>
                        <a:t>Exports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80212">
                <a:tc>
                  <a:txBody>
                    <a:bodyPr/>
                    <a:lstStyle/>
                    <a:p>
                      <a:r>
                        <a:rPr lang="en-AU" dirty="0" smtClean="0"/>
                        <a:t>Coal 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$518</a:t>
                      </a:r>
                      <a:r>
                        <a:rPr lang="en-AU" baseline="0" dirty="0" smtClean="0"/>
                        <a:t> million</a:t>
                      </a:r>
                      <a:endParaRPr lang="en-AU" dirty="0"/>
                    </a:p>
                  </a:txBody>
                  <a:tcPr/>
                </a:tc>
              </a:tr>
              <a:tr h="380212">
                <a:tc>
                  <a:txBody>
                    <a:bodyPr/>
                    <a:lstStyle/>
                    <a:p>
                      <a:r>
                        <a:rPr lang="en-AU" dirty="0" smtClean="0"/>
                        <a:t>Medicament (including veterinary)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 $</a:t>
                      </a:r>
                      <a:r>
                        <a:rPr lang="en-AU" baseline="0" dirty="0" smtClean="0"/>
                        <a:t> 92 million</a:t>
                      </a:r>
                      <a:endParaRPr lang="en-AU" dirty="0"/>
                    </a:p>
                  </a:txBody>
                  <a:tcPr/>
                </a:tc>
              </a:tr>
              <a:tr h="380212">
                <a:tc>
                  <a:txBody>
                    <a:bodyPr/>
                    <a:lstStyle/>
                    <a:p>
                      <a:r>
                        <a:rPr lang="en-AU" dirty="0" smtClean="0"/>
                        <a:t>Aluminium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$ 63 million</a:t>
                      </a:r>
                      <a:endParaRPr lang="en-AU" dirty="0"/>
                    </a:p>
                  </a:txBody>
                  <a:tcPr/>
                </a:tc>
              </a:tr>
              <a:tr h="380212">
                <a:tc>
                  <a:txBody>
                    <a:bodyPr/>
                    <a:lstStyle/>
                    <a:p>
                      <a:r>
                        <a:rPr lang="en-AU" dirty="0" smtClean="0"/>
                        <a:t>Plastic plates, sheets &amp; Film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$ 24 million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54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AU" dirty="0" smtClean="0"/>
              <a:t>Imports from Republic of Korea 2012</a:t>
            </a:r>
            <a:endParaRPr lang="en-AU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4006084543"/>
              </p:ext>
            </p:extLst>
          </p:nvPr>
        </p:nvGraphicFramePr>
        <p:xfrm>
          <a:off x="683568" y="3717032"/>
          <a:ext cx="7924800" cy="211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  <a:gridCol w="3962400"/>
              </a:tblGrid>
              <a:tr h="298832">
                <a:tc>
                  <a:txBody>
                    <a:bodyPr/>
                    <a:lstStyle/>
                    <a:p>
                      <a:r>
                        <a:rPr lang="en-AU" dirty="0" smtClean="0"/>
                        <a:t>Imports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Refined petroleum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$2,676</a:t>
                      </a:r>
                      <a:r>
                        <a:rPr lang="en-AU" baseline="0" dirty="0" smtClean="0"/>
                        <a:t> million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Passenger motor</a:t>
                      </a:r>
                      <a:r>
                        <a:rPr lang="en-AU" baseline="0" dirty="0" smtClean="0"/>
                        <a:t> vehicles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$2,047 million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AU" dirty="0" smtClean="0"/>
                        <a:t>Civil</a:t>
                      </a:r>
                      <a:r>
                        <a:rPr lang="en-AU" baseline="0" dirty="0" smtClean="0"/>
                        <a:t> engineering equipment &amp;parts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$1,292 million</a:t>
                      </a:r>
                      <a:endParaRPr lang="en-A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 smtClean="0"/>
                        <a:t>Telecom equipment &amp; parts</a:t>
                      </a:r>
                    </a:p>
                    <a:p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</a:t>
                      </a:r>
                      <a:r>
                        <a:rPr lang="en-AU" baseline="0" dirty="0" smtClean="0"/>
                        <a:t>  266</a:t>
                      </a:r>
                      <a:r>
                        <a:rPr lang="en-AU" dirty="0" smtClean="0"/>
                        <a:t> million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9064483"/>
              </p:ext>
            </p:extLst>
          </p:nvPr>
        </p:nvGraphicFramePr>
        <p:xfrm>
          <a:off x="683568" y="1397000"/>
          <a:ext cx="7920880" cy="19599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3960440"/>
              </a:tblGrid>
              <a:tr h="391998">
                <a:tc>
                  <a:txBody>
                    <a:bodyPr/>
                    <a:lstStyle/>
                    <a:p>
                      <a:r>
                        <a:rPr lang="en-AU" dirty="0" smtClean="0"/>
                        <a:t>Exports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</a:tr>
              <a:tr h="391998">
                <a:tc>
                  <a:txBody>
                    <a:bodyPr/>
                    <a:lstStyle/>
                    <a:p>
                      <a:r>
                        <a:rPr lang="en-AU" dirty="0" smtClean="0"/>
                        <a:t>Iron ores &amp; concentrates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$5453 million</a:t>
                      </a:r>
                      <a:endParaRPr lang="en-AU" dirty="0"/>
                    </a:p>
                  </a:txBody>
                  <a:tcPr/>
                </a:tc>
              </a:tr>
              <a:tr h="391998">
                <a:tc>
                  <a:txBody>
                    <a:bodyPr/>
                    <a:lstStyle/>
                    <a:p>
                      <a:r>
                        <a:rPr lang="en-AU" dirty="0" smtClean="0"/>
                        <a:t>Coal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$5425 million</a:t>
                      </a:r>
                      <a:endParaRPr lang="en-AU" dirty="0"/>
                    </a:p>
                  </a:txBody>
                  <a:tcPr/>
                </a:tc>
              </a:tr>
              <a:tr h="391998">
                <a:tc>
                  <a:txBody>
                    <a:bodyPr/>
                    <a:lstStyle/>
                    <a:p>
                      <a:r>
                        <a:rPr lang="en-AU" dirty="0" smtClean="0"/>
                        <a:t>Crude petroleum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$1389 </a:t>
                      </a:r>
                      <a:r>
                        <a:rPr lang="en-AU" dirty="0" err="1" smtClean="0"/>
                        <a:t>milloin</a:t>
                      </a:r>
                      <a:endParaRPr lang="en-AU" dirty="0"/>
                    </a:p>
                  </a:txBody>
                  <a:tcPr/>
                </a:tc>
              </a:tr>
              <a:tr h="391998">
                <a:tc>
                  <a:txBody>
                    <a:bodyPr/>
                    <a:lstStyle/>
                    <a:p>
                      <a:r>
                        <a:rPr lang="en-AU" dirty="0" smtClean="0"/>
                        <a:t>Beef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$ 646 million</a:t>
                      </a:r>
                      <a:endParaRPr lang="en-A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45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381</Words>
  <Application>Microsoft Office PowerPoint</Application>
  <PresentationFormat>On-screen Show (4:3)</PresentationFormat>
  <Paragraphs>143</Paragraphs>
  <Slides>11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Horizon</vt:lpstr>
      <vt:lpstr>1_Horizon</vt:lpstr>
      <vt:lpstr>Coal mining in the Hunter Valley</vt:lpstr>
      <vt:lpstr>International Coal exports from nsw 1886</vt:lpstr>
      <vt:lpstr>International Coal exports from nsw 2001-02 &amp; 2010-11</vt:lpstr>
      <vt:lpstr>Top ten word producers of  coal</vt:lpstr>
      <vt:lpstr>Top ten consumers of coal</vt:lpstr>
      <vt:lpstr>Exports/Imports from china in 2007</vt:lpstr>
      <vt:lpstr>Exports/Imports from Japan 2012</vt:lpstr>
      <vt:lpstr>Exports/Imports from Mexico 2012</vt:lpstr>
      <vt:lpstr>Imports from Republic of Korea 2012</vt:lpstr>
      <vt:lpstr>Exports/Imports from Taiwan 2012</vt:lpstr>
      <vt:lpstr>Exports/Imports from India 2012</vt:lpstr>
    </vt:vector>
  </TitlesOfParts>
  <Company>University of Newcastle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Coal mining in the Hunter Valley</dc:title>
  <dc:creator>UoN</dc:creator>
  <cp:lastModifiedBy>UoN</cp:lastModifiedBy>
  <cp:revision>1</cp:revision>
  <dcterms:created xsi:type="dcterms:W3CDTF">2013-07-16T07:05:15Z</dcterms:created>
  <dcterms:modified xsi:type="dcterms:W3CDTF">2013-07-16T07:09:41Z</dcterms:modified>
</cp:coreProperties>
</file>