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6" r:id="rId19"/>
    <p:sldId id="277"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0" d="100"/>
          <a:sy n="70" d="100"/>
        </p:scale>
        <p:origin x="744" y="72"/>
      </p:cViewPr>
      <p:guideLst>
        <p:guide orient="horz" pos="2160"/>
        <p:guide pos="2880"/>
      </p:guideLst>
    </p:cSldViewPr>
  </p:slideViewPr>
  <p:notesTextViewPr>
    <p:cViewPr>
      <p:scale>
        <a:sx n="1" d="1"/>
        <a:sy n="1" d="1"/>
      </p:scale>
      <p:origin x="0" y="0"/>
    </p:cViewPr>
  </p:notesTextViewPr>
  <p:sorterViewPr>
    <p:cViewPr>
      <p:scale>
        <a:sx n="100" d="100"/>
        <a:sy n="100" d="100"/>
      </p:scale>
      <p:origin x="0" y="-37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D62B95-71FD-4087-95E4-0238C621F684}" type="datetimeFigureOut">
              <a:rPr lang="en-AU" smtClean="0"/>
              <a:t>20/07/2013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A4E397-2E03-408B-9DF8-9034624D32E5}" type="slidenum">
              <a:rPr lang="en-AU" smtClean="0"/>
              <a:t>‹#›</a:t>
            </a:fld>
            <a:endParaRPr lang="en-AU"/>
          </a:p>
        </p:txBody>
      </p:sp>
    </p:spTree>
    <p:extLst>
      <p:ext uri="{BB962C8B-B14F-4D97-AF65-F5344CB8AC3E}">
        <p14:creationId xmlns:p14="http://schemas.microsoft.com/office/powerpoint/2010/main" val="53453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15EC0C3-2C38-48FC-BB89-4380D787D4BB}" type="slidenum">
              <a:rPr lang="en-AU" smtClean="0">
                <a:solidFill>
                  <a:prstClr val="black"/>
                </a:solidFill>
              </a:rPr>
              <a:pPr/>
              <a:t>20</a:t>
            </a:fld>
            <a:endParaRPr lang="en-AU">
              <a:solidFill>
                <a:prstClr val="black"/>
              </a:solidFill>
            </a:endParaRPr>
          </a:p>
        </p:txBody>
      </p:sp>
    </p:spTree>
    <p:extLst>
      <p:ext uri="{BB962C8B-B14F-4D97-AF65-F5344CB8AC3E}">
        <p14:creationId xmlns:p14="http://schemas.microsoft.com/office/powerpoint/2010/main" val="2326264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3D28707-31ED-45E9-B4A1-38B2780034C7}" type="datetimeFigureOut">
              <a:rPr lang="en-AU" smtClean="0">
                <a:solidFill>
                  <a:srgbClr val="FFFFFF"/>
                </a:solidFill>
              </a:rPr>
              <a:pPr/>
              <a:t>20/07/2013</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178312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28707-31ED-45E9-B4A1-38B2780034C7}" type="datetimeFigureOut">
              <a:rPr lang="en-AU" smtClean="0">
                <a:solidFill>
                  <a:srgbClr val="FFFFFF"/>
                </a:solidFill>
              </a:rPr>
              <a:pPr/>
              <a:t>20/07/2013</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55635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28707-31ED-45E9-B4A1-38B2780034C7}" type="datetimeFigureOut">
              <a:rPr lang="en-AU" smtClean="0">
                <a:solidFill>
                  <a:srgbClr val="FFFFFF"/>
                </a:solidFill>
              </a:rPr>
              <a:pPr/>
              <a:t>20/07/2013</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62452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3D28707-31ED-45E9-B4A1-38B2780034C7}" type="datetimeFigureOut">
              <a:rPr lang="en-AU" smtClean="0">
                <a:solidFill>
                  <a:srgbClr val="FFFFFF"/>
                </a:solidFill>
              </a:rPr>
              <a:pPr/>
              <a:t>20/07/2013</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dirty="0">
              <a:solidFill>
                <a:srgbClr val="FFFFFF"/>
              </a:solidFill>
            </a:endParaRPr>
          </a:p>
        </p:txBody>
      </p:sp>
      <p:sp>
        <p:nvSpPr>
          <p:cNvPr id="6" name="Slide Number Placeholder 5"/>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endParaRPr lang="en-US" dirty="0"/>
          </a:p>
        </p:txBody>
      </p:sp>
    </p:spTree>
    <p:extLst>
      <p:ext uri="{BB962C8B-B14F-4D97-AF65-F5344CB8AC3E}">
        <p14:creationId xmlns:p14="http://schemas.microsoft.com/office/powerpoint/2010/main" val="318621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D28707-31ED-45E9-B4A1-38B2780034C7}" type="datetimeFigureOut">
              <a:rPr lang="en-AU" smtClean="0">
                <a:solidFill>
                  <a:srgbClr val="FFFFFF"/>
                </a:solidFill>
              </a:rPr>
              <a:pPr/>
              <a:t>20/07/2013</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08688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B3D28707-31ED-45E9-B4A1-38B2780034C7}" type="datetimeFigureOut">
              <a:rPr lang="en-AU" smtClean="0">
                <a:solidFill>
                  <a:srgbClr val="FFFFFF"/>
                </a:solidFill>
              </a:rPr>
              <a:pPr/>
              <a:t>20/07/2013</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80659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3D28707-31ED-45E9-B4A1-38B2780034C7}" type="datetimeFigureOut">
              <a:rPr lang="en-AU" smtClean="0">
                <a:solidFill>
                  <a:srgbClr val="FFFFFF"/>
                </a:solidFill>
              </a:rPr>
              <a:pPr/>
              <a:t>20/07/2013</a:t>
            </a:fld>
            <a:endParaRPr lang="en-AU">
              <a:solidFill>
                <a:srgbClr val="FFFFFF"/>
              </a:solidFill>
            </a:endParaRPr>
          </a:p>
        </p:txBody>
      </p:sp>
      <p:sp>
        <p:nvSpPr>
          <p:cNvPr id="8" name="Footer Placeholder 7"/>
          <p:cNvSpPr>
            <a:spLocks noGrp="1"/>
          </p:cNvSpPr>
          <p:nvPr>
            <p:ph type="ftr" sz="quarter" idx="11"/>
          </p:nvPr>
        </p:nvSpPr>
        <p:spPr/>
        <p:txBody>
          <a:bodyPr/>
          <a:lstStyle/>
          <a:p>
            <a:endParaRPr lang="en-AU">
              <a:solidFill>
                <a:srgbClr val="FFFFFF"/>
              </a:solidFill>
            </a:endParaRPr>
          </a:p>
        </p:txBody>
      </p:sp>
      <p:sp>
        <p:nvSpPr>
          <p:cNvPr id="9" name="Slide Number Placeholder 8"/>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948982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D28707-31ED-45E9-B4A1-38B2780034C7}" type="datetimeFigureOut">
              <a:rPr lang="en-AU" smtClean="0">
                <a:solidFill>
                  <a:srgbClr val="FFFFFF"/>
                </a:solidFill>
              </a:rPr>
              <a:pPr/>
              <a:t>20/07/2013</a:t>
            </a:fld>
            <a:endParaRPr lang="en-AU">
              <a:solidFill>
                <a:srgbClr val="FFFFFF"/>
              </a:solidFill>
            </a:endParaRPr>
          </a:p>
        </p:txBody>
      </p:sp>
      <p:sp>
        <p:nvSpPr>
          <p:cNvPr id="4" name="Footer Placeholder 3"/>
          <p:cNvSpPr>
            <a:spLocks noGrp="1"/>
          </p:cNvSpPr>
          <p:nvPr>
            <p:ph type="ftr" sz="quarter" idx="11"/>
          </p:nvPr>
        </p:nvSpPr>
        <p:spPr/>
        <p:txBody>
          <a:bodyPr/>
          <a:lstStyle/>
          <a:p>
            <a:endParaRPr lang="en-AU">
              <a:solidFill>
                <a:srgbClr val="FFFFFF"/>
              </a:solidFill>
            </a:endParaRPr>
          </a:p>
        </p:txBody>
      </p:sp>
      <p:sp>
        <p:nvSpPr>
          <p:cNvPr id="5" name="Slide Number Placeholder 4"/>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8837347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28707-31ED-45E9-B4A1-38B2780034C7}" type="datetimeFigureOut">
              <a:rPr lang="en-AU" smtClean="0">
                <a:solidFill>
                  <a:srgbClr val="FFFFFF"/>
                </a:solidFill>
              </a:rPr>
              <a:pPr/>
              <a:t>20/07/2013</a:t>
            </a:fld>
            <a:endParaRPr lang="en-AU">
              <a:solidFill>
                <a:srgbClr val="FFFFFF"/>
              </a:solidFill>
            </a:endParaRPr>
          </a:p>
        </p:txBody>
      </p:sp>
      <p:sp>
        <p:nvSpPr>
          <p:cNvPr id="3" name="Footer Placeholder 2"/>
          <p:cNvSpPr>
            <a:spLocks noGrp="1"/>
          </p:cNvSpPr>
          <p:nvPr>
            <p:ph type="ftr" sz="quarter" idx="11"/>
          </p:nvPr>
        </p:nvSpPr>
        <p:spPr/>
        <p:txBody>
          <a:bodyPr/>
          <a:lstStyle/>
          <a:p>
            <a:endParaRPr lang="en-AU">
              <a:solidFill>
                <a:srgbClr val="FFFFFF"/>
              </a:solidFill>
            </a:endParaRPr>
          </a:p>
        </p:txBody>
      </p:sp>
      <p:sp>
        <p:nvSpPr>
          <p:cNvPr id="4" name="Slide Number Placeholder 3"/>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52255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28707-31ED-45E9-B4A1-38B2780034C7}" type="datetimeFigureOut">
              <a:rPr lang="en-AU" smtClean="0">
                <a:solidFill>
                  <a:srgbClr val="FFFFFF"/>
                </a:solidFill>
              </a:rPr>
              <a:pPr/>
              <a:t>20/07/2013</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75678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28707-31ED-45E9-B4A1-38B2780034C7}" type="datetimeFigureOut">
              <a:rPr lang="en-AU" smtClean="0">
                <a:solidFill>
                  <a:srgbClr val="FFFFFF"/>
                </a:solidFill>
              </a:rPr>
              <a:pPr/>
              <a:t>20/07/2013</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117749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6000"/>
                <a:shade val="100000"/>
                <a:satMod val="140000"/>
                <a:alpha val="96000"/>
              </a:schemeClr>
            </a:gs>
            <a:gs pos="31000">
              <a:schemeClr val="bg1">
                <a:tint val="100000"/>
                <a:shade val="90000"/>
                <a:alpha val="100000"/>
              </a:schemeClr>
            </a:gs>
            <a:gs pos="100000">
              <a:schemeClr val="bg1">
                <a:tint val="100000"/>
                <a:shade val="80000"/>
                <a:alpha val="100000"/>
              </a:schemeClr>
            </a:gs>
          </a:gsLst>
          <a:lin ang="5400000" scaled="0"/>
          <a:tileRect/>
        </a:gra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3D28707-31ED-45E9-B4A1-38B2780034C7}" type="datetimeFigureOut">
              <a:rPr lang="en-AU" smtClean="0">
                <a:solidFill>
                  <a:srgbClr val="FFFFFF"/>
                </a:solidFill>
              </a:rPr>
              <a:pPr/>
              <a:t>20/07/2013</a:t>
            </a:fld>
            <a:endParaRPr lang="en-AU">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AU">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4172601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AU" dirty="0" smtClean="0"/>
              <a:t>Educational Resource</a:t>
            </a:r>
          </a:p>
          <a:p>
            <a:r>
              <a:rPr lang="en-AU" dirty="0" smtClean="0"/>
              <a:t>People and Place I Coal and Community Project</a:t>
            </a:r>
          </a:p>
          <a:p>
            <a:r>
              <a:rPr lang="en-AU" dirty="0" smtClean="0"/>
              <a:t>What is Coal</a:t>
            </a:r>
            <a:endParaRPr lang="en-AU" dirty="0"/>
          </a:p>
        </p:txBody>
      </p:sp>
      <p:sp>
        <p:nvSpPr>
          <p:cNvPr id="2" name="Title 1"/>
          <p:cNvSpPr>
            <a:spLocks noGrp="1"/>
          </p:cNvSpPr>
          <p:nvPr>
            <p:ph type="ctrTitle"/>
          </p:nvPr>
        </p:nvSpPr>
        <p:spPr/>
        <p:txBody>
          <a:bodyPr/>
          <a:lstStyle/>
          <a:p>
            <a:r>
              <a:rPr lang="en-AU" dirty="0" smtClean="0"/>
              <a:t>Coal mining in the Hunter Valley</a:t>
            </a:r>
            <a:endParaRPr lang="en-AU" dirty="0"/>
          </a:p>
        </p:txBody>
      </p:sp>
    </p:spTree>
    <p:extLst>
      <p:ext uri="{BB962C8B-B14F-4D97-AF65-F5344CB8AC3E}">
        <p14:creationId xmlns:p14="http://schemas.microsoft.com/office/powerpoint/2010/main" val="469084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Y:\Archives Documents\Coal and Community Project\Education\futureofcoal.pn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403648" y="908720"/>
            <a:ext cx="6552728" cy="579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59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smtClean="0"/>
              <a:t>Peat, Natural graphite and Diamonds</a:t>
            </a:r>
            <a:endParaRPr lang="en-AU" dirty="0"/>
          </a:p>
        </p:txBody>
      </p:sp>
      <p:sp>
        <p:nvSpPr>
          <p:cNvPr id="3" name="TextBox 2"/>
          <p:cNvSpPr txBox="1"/>
          <p:nvPr/>
        </p:nvSpPr>
        <p:spPr>
          <a:xfrm>
            <a:off x="611560" y="1700808"/>
            <a:ext cx="8352928" cy="2862322"/>
          </a:xfrm>
          <a:prstGeom prst="rect">
            <a:avLst/>
          </a:prstGeom>
          <a:noFill/>
        </p:spPr>
        <p:txBody>
          <a:bodyPr wrap="square" rtlCol="0">
            <a:spAutoFit/>
          </a:bodyPr>
          <a:lstStyle/>
          <a:p>
            <a:r>
              <a:rPr lang="en-AU" dirty="0">
                <a:solidFill>
                  <a:srgbClr val="FFFFFF"/>
                </a:solidFill>
              </a:rPr>
              <a:t>Coal is formed from peat.  Peat is dug out the ground, dried and then used as a fuel.  It was used as a roofing material and today it is used in potting mixes </a:t>
            </a:r>
          </a:p>
          <a:p>
            <a:endParaRPr lang="en-AU" dirty="0">
              <a:solidFill>
                <a:srgbClr val="FFFFFF"/>
              </a:solidFill>
            </a:endParaRPr>
          </a:p>
          <a:p>
            <a:r>
              <a:rPr lang="en-AU" dirty="0">
                <a:solidFill>
                  <a:srgbClr val="FFFFFF"/>
                </a:solidFill>
              </a:rPr>
              <a:t>Natural graphite is part of the coal process.</a:t>
            </a:r>
          </a:p>
          <a:p>
            <a:endParaRPr lang="en-AU" dirty="0">
              <a:solidFill>
                <a:srgbClr val="FFFFFF"/>
              </a:solidFill>
            </a:endParaRPr>
          </a:p>
          <a:p>
            <a:r>
              <a:rPr lang="en-AU" dirty="0">
                <a:solidFill>
                  <a:srgbClr val="FFFFFF"/>
                </a:solidFill>
              </a:rPr>
              <a:t>It is not clear exactly how diamonds are formed.  Some believe that diamonds are formed deep within the  earths core, and bought to the surface by volcanic activity</a:t>
            </a:r>
          </a:p>
          <a:p>
            <a:endParaRPr lang="en-AU" dirty="0">
              <a:solidFill>
                <a:srgbClr val="FFFFFF"/>
              </a:solidFill>
            </a:endParaRPr>
          </a:p>
          <a:p>
            <a:r>
              <a:rPr lang="en-AU" dirty="0">
                <a:solidFill>
                  <a:srgbClr val="FFFFFF"/>
                </a:solidFill>
              </a:rPr>
              <a:t>Others believe that diamonds are the last part of the coalification process.  Coal that is put under a huge amount of pressure and heat will eventually turn into diamonds</a:t>
            </a:r>
          </a:p>
        </p:txBody>
      </p:sp>
    </p:spTree>
    <p:extLst>
      <p:ext uri="{BB962C8B-B14F-4D97-AF65-F5344CB8AC3E}">
        <p14:creationId xmlns:p14="http://schemas.microsoft.com/office/powerpoint/2010/main" val="45459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2348880"/>
            <a:ext cx="7056784" cy="3108543"/>
          </a:xfrm>
          <a:prstGeom prst="rect">
            <a:avLst/>
          </a:prstGeom>
          <a:noFill/>
        </p:spPr>
        <p:txBody>
          <a:bodyPr wrap="square" numCol="2" spcCol="360000" rtlCol="0">
            <a:spAutoFit/>
          </a:bodyPr>
          <a:lstStyle/>
          <a:p>
            <a:pPr marL="285750" indent="-285750">
              <a:buFont typeface="Arial" pitchFamily="34" charset="0"/>
              <a:buChar char="•"/>
            </a:pPr>
            <a:r>
              <a:rPr lang="en-AU" sz="2800" dirty="0">
                <a:solidFill>
                  <a:srgbClr val="FFFFFF"/>
                </a:solidFill>
              </a:rPr>
              <a:t>the Wallarah seam</a:t>
            </a:r>
          </a:p>
          <a:p>
            <a:pPr marL="285750" indent="-285750">
              <a:buFont typeface="Arial" pitchFamily="34" charset="0"/>
              <a:buChar char="•"/>
            </a:pPr>
            <a:r>
              <a:rPr lang="en-AU" sz="2800" dirty="0">
                <a:solidFill>
                  <a:srgbClr val="FFFFFF"/>
                </a:solidFill>
              </a:rPr>
              <a:t>the Great Northern seam</a:t>
            </a:r>
          </a:p>
          <a:p>
            <a:pPr marL="285750" indent="-285750">
              <a:buFont typeface="Arial" pitchFamily="34" charset="0"/>
              <a:buChar char="•"/>
            </a:pPr>
            <a:r>
              <a:rPr lang="en-AU" sz="2800" dirty="0">
                <a:solidFill>
                  <a:srgbClr val="FFFFFF"/>
                </a:solidFill>
              </a:rPr>
              <a:t>the Fassifern seam</a:t>
            </a:r>
          </a:p>
          <a:p>
            <a:pPr marL="285750" indent="-285750">
              <a:buFont typeface="Arial" pitchFamily="34" charset="0"/>
              <a:buChar char="•"/>
            </a:pPr>
            <a:r>
              <a:rPr lang="en-AU" sz="2800" dirty="0">
                <a:solidFill>
                  <a:srgbClr val="FFFFFF"/>
                </a:solidFill>
              </a:rPr>
              <a:t>the Upper Pilot seam</a:t>
            </a:r>
          </a:p>
          <a:p>
            <a:pPr marL="285750" indent="-285750">
              <a:buFont typeface="Arial" pitchFamily="34" charset="0"/>
              <a:buChar char="•"/>
            </a:pPr>
            <a:r>
              <a:rPr lang="en-AU" sz="2800" dirty="0">
                <a:solidFill>
                  <a:srgbClr val="FFFFFF"/>
                </a:solidFill>
              </a:rPr>
              <a:t>the Lower Pilot seam</a:t>
            </a:r>
          </a:p>
          <a:p>
            <a:pPr marL="285750" indent="-285750">
              <a:buFont typeface="Arial" pitchFamily="34" charset="0"/>
              <a:buChar char="•"/>
            </a:pPr>
            <a:r>
              <a:rPr lang="en-AU" sz="2800" dirty="0">
                <a:solidFill>
                  <a:srgbClr val="FFFFFF"/>
                </a:solidFill>
              </a:rPr>
              <a:t>the Australasian seam </a:t>
            </a:r>
          </a:p>
          <a:p>
            <a:pPr marL="285750" indent="-285750">
              <a:buFont typeface="Arial" pitchFamily="34" charset="0"/>
              <a:buChar char="•"/>
            </a:pPr>
            <a:r>
              <a:rPr lang="en-AU" sz="2800" dirty="0">
                <a:solidFill>
                  <a:srgbClr val="FFFFFF"/>
                </a:solidFill>
              </a:rPr>
              <a:t>the Burwood seam</a:t>
            </a:r>
          </a:p>
          <a:p>
            <a:pPr marL="285750" indent="-285750">
              <a:buFont typeface="Arial" pitchFamily="34" charset="0"/>
              <a:buChar char="•"/>
            </a:pPr>
            <a:r>
              <a:rPr lang="en-AU" sz="2800" dirty="0">
                <a:solidFill>
                  <a:srgbClr val="FFFFFF"/>
                </a:solidFill>
              </a:rPr>
              <a:t>the  Nobbys seam</a:t>
            </a:r>
          </a:p>
          <a:p>
            <a:pPr marL="285750" indent="-285750">
              <a:buFont typeface="Arial" pitchFamily="34" charset="0"/>
              <a:buChar char="•"/>
            </a:pPr>
            <a:r>
              <a:rPr lang="en-AU" sz="2800" dirty="0">
                <a:solidFill>
                  <a:srgbClr val="FFFFFF"/>
                </a:solidFill>
              </a:rPr>
              <a:t>the Dirty seam</a:t>
            </a:r>
          </a:p>
          <a:p>
            <a:pPr marL="285750" indent="-285750">
              <a:buFont typeface="Arial" pitchFamily="34" charset="0"/>
              <a:buChar char="•"/>
            </a:pPr>
            <a:r>
              <a:rPr lang="en-AU" sz="2800" dirty="0">
                <a:solidFill>
                  <a:srgbClr val="FFFFFF"/>
                </a:solidFill>
              </a:rPr>
              <a:t>the Yard seam</a:t>
            </a:r>
          </a:p>
          <a:p>
            <a:pPr marL="285750" indent="-285750">
              <a:buFont typeface="Arial" pitchFamily="34" charset="0"/>
              <a:buChar char="•"/>
            </a:pPr>
            <a:r>
              <a:rPr lang="en-AU" sz="2800" dirty="0">
                <a:solidFill>
                  <a:srgbClr val="FFFFFF"/>
                </a:solidFill>
              </a:rPr>
              <a:t>the Borehole seam</a:t>
            </a:r>
          </a:p>
          <a:p>
            <a:pPr marL="285750" indent="-285750">
              <a:buFont typeface="Arial" pitchFamily="34" charset="0"/>
              <a:buChar char="•"/>
            </a:pPr>
            <a:r>
              <a:rPr lang="en-AU" sz="2800" dirty="0">
                <a:solidFill>
                  <a:srgbClr val="FFFFFF"/>
                </a:solidFill>
              </a:rPr>
              <a:t>the Sandgate seam</a:t>
            </a:r>
          </a:p>
        </p:txBody>
      </p:sp>
      <p:sp>
        <p:nvSpPr>
          <p:cNvPr id="8" name="Title 5"/>
          <p:cNvSpPr>
            <a:spLocks noGrp="1"/>
          </p:cNvSpPr>
          <p:nvPr>
            <p:ph type="title"/>
          </p:nvPr>
        </p:nvSpPr>
        <p:spPr>
          <a:xfrm>
            <a:off x="609600" y="274638"/>
            <a:ext cx="7924800" cy="994122"/>
          </a:xfrm>
        </p:spPr>
        <p:txBody>
          <a:bodyPr anchor="ctr"/>
          <a:lstStyle/>
          <a:p>
            <a:pPr algn="ctr"/>
            <a:r>
              <a:rPr lang="en-AU" dirty="0" smtClean="0">
                <a:latin typeface="+mn-lt"/>
              </a:rPr>
              <a:t>Coal measures and seams</a:t>
            </a:r>
            <a:endParaRPr lang="en-AU" dirty="0">
              <a:latin typeface="+mn-lt"/>
            </a:endParaRPr>
          </a:p>
        </p:txBody>
      </p:sp>
      <p:sp>
        <p:nvSpPr>
          <p:cNvPr id="9" name="TextBox 8"/>
          <p:cNvSpPr txBox="1"/>
          <p:nvPr/>
        </p:nvSpPr>
        <p:spPr>
          <a:xfrm>
            <a:off x="539552" y="1556792"/>
            <a:ext cx="3384376" cy="369332"/>
          </a:xfrm>
          <a:prstGeom prst="rect">
            <a:avLst/>
          </a:prstGeom>
          <a:noFill/>
        </p:spPr>
        <p:txBody>
          <a:bodyPr wrap="square" rtlCol="0">
            <a:spAutoFit/>
          </a:bodyPr>
          <a:lstStyle/>
          <a:p>
            <a:endParaRPr lang="en-AU" dirty="0">
              <a:solidFill>
                <a:srgbClr val="FFFFFF"/>
              </a:solidFill>
            </a:endParaRPr>
          </a:p>
        </p:txBody>
      </p:sp>
      <p:sp>
        <p:nvSpPr>
          <p:cNvPr id="10" name="TextBox 9"/>
          <p:cNvSpPr txBox="1"/>
          <p:nvPr/>
        </p:nvSpPr>
        <p:spPr>
          <a:xfrm>
            <a:off x="827584" y="1412776"/>
            <a:ext cx="6768752" cy="646331"/>
          </a:xfrm>
          <a:prstGeom prst="rect">
            <a:avLst/>
          </a:prstGeom>
          <a:noFill/>
        </p:spPr>
        <p:txBody>
          <a:bodyPr wrap="square" rtlCol="0">
            <a:spAutoFit/>
          </a:bodyPr>
          <a:lstStyle/>
          <a:p>
            <a:r>
              <a:rPr lang="en-AU" dirty="0">
                <a:solidFill>
                  <a:srgbClr val="FFFFFF"/>
                </a:solidFill>
              </a:rPr>
              <a:t>Coal measures are a group of seams that are the same age.  </a:t>
            </a:r>
          </a:p>
          <a:p>
            <a:r>
              <a:rPr lang="en-AU" dirty="0">
                <a:solidFill>
                  <a:srgbClr val="FFFFFF"/>
                </a:solidFill>
              </a:rPr>
              <a:t>The Northern or Newcastle Coal Measure is made up of twelve seam.  </a:t>
            </a:r>
          </a:p>
        </p:txBody>
      </p:sp>
    </p:spTree>
    <p:extLst>
      <p:ext uri="{BB962C8B-B14F-4D97-AF65-F5344CB8AC3E}">
        <p14:creationId xmlns:p14="http://schemas.microsoft.com/office/powerpoint/2010/main" val="4119797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smtClean="0"/>
              <a:t>Geological Formations and Principal Collieries – Newcastle Region - 1951</a:t>
            </a:r>
            <a:endParaRPr lang="en-AU"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22538" y="1600200"/>
            <a:ext cx="6898923" cy="4114800"/>
          </a:xfrm>
        </p:spPr>
      </p:pic>
      <p:sp>
        <p:nvSpPr>
          <p:cNvPr id="6" name="TextBox 5"/>
          <p:cNvSpPr txBox="1"/>
          <p:nvPr/>
        </p:nvSpPr>
        <p:spPr>
          <a:xfrm>
            <a:off x="5796136" y="6063099"/>
            <a:ext cx="2808312" cy="430887"/>
          </a:xfrm>
          <a:prstGeom prst="rect">
            <a:avLst/>
          </a:prstGeom>
          <a:noFill/>
        </p:spPr>
        <p:txBody>
          <a:bodyPr wrap="square" rtlCol="0">
            <a:spAutoFit/>
          </a:bodyPr>
          <a:lstStyle/>
          <a:p>
            <a:r>
              <a:rPr lang="en-AU" sz="1100" dirty="0">
                <a:solidFill>
                  <a:srgbClr val="FFFFFF"/>
                </a:solidFill>
              </a:rPr>
              <a:t>httpwww.resources.nsw.gov.au__dataassetsimage001910</a:t>
            </a:r>
          </a:p>
        </p:txBody>
      </p:sp>
    </p:spTree>
    <p:extLst>
      <p:ext uri="{BB962C8B-B14F-4D97-AF65-F5344CB8AC3E}">
        <p14:creationId xmlns:p14="http://schemas.microsoft.com/office/powerpoint/2010/main" val="214905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Coal measures</a:t>
            </a:r>
            <a:endParaRPr lang="en-AU" dirty="0"/>
          </a:p>
        </p:txBody>
      </p:sp>
      <p:sp>
        <p:nvSpPr>
          <p:cNvPr id="3" name="Content Placeholder 2"/>
          <p:cNvSpPr>
            <a:spLocks noGrp="1"/>
          </p:cNvSpPr>
          <p:nvPr>
            <p:ph sz="quarter" idx="13"/>
          </p:nvPr>
        </p:nvSpPr>
        <p:spPr/>
        <p:txBody>
          <a:bodyPr/>
          <a:lstStyle/>
          <a:p>
            <a:pPr marL="0" indent="0">
              <a:buNone/>
            </a:pPr>
            <a:r>
              <a:rPr lang="en-AU" sz="2400" dirty="0" smtClean="0"/>
              <a:t>The Hunter Valley is made up of the various coal measures</a:t>
            </a:r>
          </a:p>
          <a:p>
            <a:pPr marL="0" indent="0">
              <a:buNone/>
            </a:pPr>
            <a:endParaRPr lang="en-AU" dirty="0" smtClean="0"/>
          </a:p>
          <a:p>
            <a:r>
              <a:rPr lang="en-AU" sz="2400" dirty="0" smtClean="0"/>
              <a:t>Newcastle or Upper Coal Measure</a:t>
            </a:r>
          </a:p>
          <a:p>
            <a:r>
              <a:rPr lang="en-AU" sz="2400" dirty="0"/>
              <a:t>Tomago, East Maitland or Middle Coal Measures</a:t>
            </a:r>
          </a:p>
          <a:p>
            <a:r>
              <a:rPr lang="en-AU" sz="2400" dirty="0"/>
              <a:t>Greta or Lower Coal Measures</a:t>
            </a:r>
          </a:p>
          <a:p>
            <a:r>
              <a:rPr lang="en-AU" sz="2400" dirty="0" smtClean="0"/>
              <a:t>Dempsey Beds</a:t>
            </a:r>
          </a:p>
          <a:p>
            <a:r>
              <a:rPr lang="en-AU" sz="2400" dirty="0" smtClean="0"/>
              <a:t>Upper Marine Series</a:t>
            </a:r>
          </a:p>
          <a:p>
            <a:r>
              <a:rPr lang="en-AU" sz="2400" dirty="0" smtClean="0"/>
              <a:t>Lower Marine Series</a:t>
            </a:r>
          </a:p>
          <a:p>
            <a:endParaRPr lang="en-AU" dirty="0"/>
          </a:p>
        </p:txBody>
      </p:sp>
    </p:spTree>
    <p:extLst>
      <p:ext uri="{BB962C8B-B14F-4D97-AF65-F5344CB8AC3E}">
        <p14:creationId xmlns:p14="http://schemas.microsoft.com/office/powerpoint/2010/main" val="4159603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Geological Formations and Principal Collieries – </a:t>
            </a:r>
            <a:r>
              <a:rPr lang="en-AU" dirty="0" smtClean="0"/>
              <a:t>Upper hunter </a:t>
            </a:r>
            <a:r>
              <a:rPr lang="en-AU" dirty="0"/>
              <a:t>Region</a:t>
            </a: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430076" y="1600200"/>
            <a:ext cx="4283848" cy="4114800"/>
          </a:xfrm>
        </p:spPr>
      </p:pic>
      <p:sp>
        <p:nvSpPr>
          <p:cNvPr id="5" name="TextBox 4"/>
          <p:cNvSpPr txBox="1"/>
          <p:nvPr/>
        </p:nvSpPr>
        <p:spPr>
          <a:xfrm>
            <a:off x="5796136" y="5902857"/>
            <a:ext cx="2808312" cy="430887"/>
          </a:xfrm>
          <a:prstGeom prst="rect">
            <a:avLst/>
          </a:prstGeom>
          <a:noFill/>
        </p:spPr>
        <p:txBody>
          <a:bodyPr wrap="square" rtlCol="0">
            <a:spAutoFit/>
          </a:bodyPr>
          <a:lstStyle/>
          <a:p>
            <a:r>
              <a:rPr lang="en-AU" sz="1100" dirty="0">
                <a:solidFill>
                  <a:srgbClr val="FFFFFF"/>
                </a:solidFill>
              </a:rPr>
              <a:t>httpwww.resources.nsw.gov.au__dataassetsimage001910</a:t>
            </a:r>
          </a:p>
        </p:txBody>
      </p:sp>
    </p:spTree>
    <p:extLst>
      <p:ext uri="{BB962C8B-B14F-4D97-AF65-F5344CB8AC3E}">
        <p14:creationId xmlns:p14="http://schemas.microsoft.com/office/powerpoint/2010/main" val="3023208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Geological sections showing coal seams</a:t>
            </a:r>
            <a:endParaRPr lang="en-AU"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740655" y="1600200"/>
            <a:ext cx="5662690" cy="4114800"/>
          </a:xfrm>
        </p:spPr>
      </p:pic>
      <p:sp>
        <p:nvSpPr>
          <p:cNvPr id="5" name="TextBox 4"/>
          <p:cNvSpPr txBox="1"/>
          <p:nvPr/>
        </p:nvSpPr>
        <p:spPr>
          <a:xfrm>
            <a:off x="4499992" y="6093296"/>
            <a:ext cx="3960440" cy="369332"/>
          </a:xfrm>
          <a:prstGeom prst="rect">
            <a:avLst/>
          </a:prstGeom>
          <a:noFill/>
        </p:spPr>
        <p:txBody>
          <a:bodyPr wrap="square" rtlCol="0">
            <a:spAutoFit/>
          </a:bodyPr>
          <a:lstStyle/>
          <a:p>
            <a:r>
              <a:rPr lang="en-AU" dirty="0">
                <a:solidFill>
                  <a:srgbClr val="FFFFFF"/>
                </a:solidFill>
              </a:rPr>
              <a:t>From the Coal Resources of NSW 1925</a:t>
            </a:r>
          </a:p>
        </p:txBody>
      </p:sp>
    </p:spTree>
    <p:extLst>
      <p:ext uri="{BB962C8B-B14F-4D97-AF65-F5344CB8AC3E}">
        <p14:creationId xmlns:p14="http://schemas.microsoft.com/office/powerpoint/2010/main" val="2817677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968" y="116632"/>
            <a:ext cx="5982895" cy="6385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950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449" y="908720"/>
            <a:ext cx="6510903" cy="5533439"/>
          </a:xfrm>
          <a:prstGeom prst="rect">
            <a:avLst/>
          </a:prstGeom>
        </p:spPr>
      </p:pic>
      <p:sp>
        <p:nvSpPr>
          <p:cNvPr id="3" name="TextBox 2"/>
          <p:cNvSpPr txBox="1"/>
          <p:nvPr/>
        </p:nvSpPr>
        <p:spPr>
          <a:xfrm>
            <a:off x="3851920" y="260648"/>
            <a:ext cx="1152128" cy="584775"/>
          </a:xfrm>
          <a:prstGeom prst="rect">
            <a:avLst/>
          </a:prstGeom>
          <a:noFill/>
        </p:spPr>
        <p:txBody>
          <a:bodyPr wrap="square" rtlCol="0">
            <a:spAutoFit/>
          </a:bodyPr>
          <a:lstStyle/>
          <a:p>
            <a:r>
              <a:rPr lang="en-AU" sz="3200" dirty="0" smtClean="0"/>
              <a:t>2011</a:t>
            </a:r>
            <a:endParaRPr lang="en-AU" sz="3200" dirty="0"/>
          </a:p>
        </p:txBody>
      </p:sp>
    </p:spTree>
    <p:extLst>
      <p:ext uri="{BB962C8B-B14F-4D97-AF65-F5344CB8AC3E}">
        <p14:creationId xmlns:p14="http://schemas.microsoft.com/office/powerpoint/2010/main" val="2429808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32656"/>
            <a:ext cx="8356414" cy="6311500"/>
          </a:xfrm>
          <a:prstGeom prst="rect">
            <a:avLst/>
          </a:prstGeom>
        </p:spPr>
      </p:pic>
    </p:spTree>
    <p:extLst>
      <p:ext uri="{BB962C8B-B14F-4D97-AF65-F5344CB8AC3E}">
        <p14:creationId xmlns:p14="http://schemas.microsoft.com/office/powerpoint/2010/main" val="2951298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smtClean="0"/>
              <a:t>Contents</a:t>
            </a:r>
            <a:endParaRPr lang="en-AU" dirty="0"/>
          </a:p>
        </p:txBody>
      </p:sp>
      <p:sp>
        <p:nvSpPr>
          <p:cNvPr id="3" name="Content Placeholder 2"/>
          <p:cNvSpPr>
            <a:spLocks noGrp="1"/>
          </p:cNvSpPr>
          <p:nvPr>
            <p:ph sz="quarter" idx="13"/>
          </p:nvPr>
        </p:nvSpPr>
        <p:spPr/>
        <p:txBody>
          <a:bodyPr/>
          <a:lstStyle/>
          <a:p>
            <a:r>
              <a:rPr lang="en-AU" dirty="0" smtClean="0"/>
              <a:t>What is mining</a:t>
            </a:r>
          </a:p>
          <a:p>
            <a:r>
              <a:rPr lang="en-AU" dirty="0" smtClean="0"/>
              <a:t>What is coal</a:t>
            </a:r>
          </a:p>
          <a:p>
            <a:r>
              <a:rPr lang="en-AU" dirty="0" smtClean="0"/>
              <a:t>How is coal formed</a:t>
            </a:r>
          </a:p>
          <a:p>
            <a:r>
              <a:rPr lang="en-AU" dirty="0" smtClean="0"/>
              <a:t>Types of coal</a:t>
            </a:r>
          </a:p>
          <a:p>
            <a:r>
              <a:rPr lang="en-AU" dirty="0" smtClean="0"/>
              <a:t>Coal measures seams and fields</a:t>
            </a:r>
          </a:p>
          <a:p>
            <a:r>
              <a:rPr lang="en-AU" dirty="0" smtClean="0"/>
              <a:t>Where is coal found</a:t>
            </a:r>
          </a:p>
          <a:p>
            <a:endParaRPr lang="en-AU" dirty="0" smtClean="0"/>
          </a:p>
          <a:p>
            <a:endParaRPr lang="en-AU" dirty="0" smtClean="0"/>
          </a:p>
          <a:p>
            <a:endParaRPr lang="en-AU" dirty="0"/>
          </a:p>
        </p:txBody>
      </p:sp>
    </p:spTree>
    <p:extLst>
      <p:ext uri="{BB962C8B-B14F-4D97-AF65-F5344CB8AC3E}">
        <p14:creationId xmlns:p14="http://schemas.microsoft.com/office/powerpoint/2010/main" val="3945419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Proved Coal Reserves at the end of 2009</a:t>
            </a:r>
            <a:endParaRPr lang="en-AU" dirty="0"/>
          </a:p>
        </p:txBody>
      </p:sp>
      <p:pic>
        <p:nvPicPr>
          <p:cNvPr id="1638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827584" y="1772816"/>
            <a:ext cx="7892311" cy="474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04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smtClean="0"/>
              <a:t>What is mining</a:t>
            </a:r>
            <a:endParaRPr lang="en-AU" dirty="0"/>
          </a:p>
        </p:txBody>
      </p:sp>
      <p:sp>
        <p:nvSpPr>
          <p:cNvPr id="3" name="Content Placeholder 2"/>
          <p:cNvSpPr>
            <a:spLocks noGrp="1"/>
          </p:cNvSpPr>
          <p:nvPr>
            <p:ph sz="quarter" idx="13"/>
          </p:nvPr>
        </p:nvSpPr>
        <p:spPr>
          <a:xfrm>
            <a:off x="609600" y="1600200"/>
            <a:ext cx="7924800" cy="964704"/>
          </a:xfrm>
        </p:spPr>
        <p:txBody>
          <a:bodyPr/>
          <a:lstStyle/>
          <a:p>
            <a:pPr marL="0" indent="0">
              <a:buNone/>
            </a:pPr>
            <a:r>
              <a:rPr lang="en-AU" dirty="0" smtClean="0"/>
              <a:t>Mining is the process of taking minerals from the earth.</a:t>
            </a:r>
          </a:p>
          <a:p>
            <a:pPr marL="0" indent="0">
              <a:buNone/>
            </a:pPr>
            <a:r>
              <a:rPr lang="en-AU" dirty="0" smtClean="0"/>
              <a:t>A mineral substance is almost any non living thing that is found in the earth, for example:</a:t>
            </a:r>
          </a:p>
          <a:p>
            <a:pPr marL="0" indent="0">
              <a:buNone/>
            </a:pPr>
            <a:endParaRPr lang="en-AU" dirty="0"/>
          </a:p>
        </p:txBody>
      </p:sp>
      <p:sp>
        <p:nvSpPr>
          <p:cNvPr id="4" name="TextBox 3"/>
          <p:cNvSpPr txBox="1"/>
          <p:nvPr/>
        </p:nvSpPr>
        <p:spPr>
          <a:xfrm>
            <a:off x="615873" y="2855173"/>
            <a:ext cx="7196487" cy="2031325"/>
          </a:xfrm>
          <a:prstGeom prst="rect">
            <a:avLst/>
          </a:prstGeom>
          <a:noFill/>
        </p:spPr>
        <p:txBody>
          <a:bodyPr wrap="square" numCol="2" rtlCol="0">
            <a:spAutoFit/>
          </a:bodyPr>
          <a:lstStyle/>
          <a:p>
            <a:pPr marL="285750" indent="-285750">
              <a:buFont typeface="Arial" pitchFamily="34" charset="0"/>
              <a:buChar char="•"/>
            </a:pPr>
            <a:r>
              <a:rPr lang="en-AU" dirty="0">
                <a:solidFill>
                  <a:srgbClr val="FFFFFF"/>
                </a:solidFill>
              </a:rPr>
              <a:t>coal</a:t>
            </a:r>
          </a:p>
          <a:p>
            <a:pPr marL="285750" indent="-285750">
              <a:buFont typeface="Arial" pitchFamily="34" charset="0"/>
              <a:buChar char="•"/>
            </a:pPr>
            <a:r>
              <a:rPr lang="en-AU" dirty="0">
                <a:solidFill>
                  <a:srgbClr val="FFFFFF"/>
                </a:solidFill>
              </a:rPr>
              <a:t>Sand</a:t>
            </a:r>
          </a:p>
          <a:p>
            <a:pPr marL="285750" indent="-285750">
              <a:buFont typeface="Arial" pitchFamily="34" charset="0"/>
              <a:buChar char="•"/>
            </a:pPr>
            <a:r>
              <a:rPr lang="en-AU" dirty="0">
                <a:solidFill>
                  <a:srgbClr val="FFFFFF"/>
                </a:solidFill>
              </a:rPr>
              <a:t> Oil</a:t>
            </a:r>
          </a:p>
          <a:p>
            <a:pPr marL="285750" indent="-285750">
              <a:buFont typeface="Arial" pitchFamily="34" charset="0"/>
              <a:buChar char="•"/>
            </a:pPr>
            <a:r>
              <a:rPr lang="en-AU" dirty="0">
                <a:solidFill>
                  <a:srgbClr val="FFFFFF"/>
                </a:solidFill>
              </a:rPr>
              <a:t>Natural gas</a:t>
            </a:r>
          </a:p>
          <a:p>
            <a:pPr marL="285750" indent="-285750">
              <a:buFont typeface="Arial" pitchFamily="34" charset="0"/>
              <a:buChar char="•"/>
            </a:pPr>
            <a:r>
              <a:rPr lang="en-AU" dirty="0">
                <a:solidFill>
                  <a:srgbClr val="FFFFFF"/>
                </a:solidFill>
              </a:rPr>
              <a:t>Iron </a:t>
            </a:r>
          </a:p>
          <a:p>
            <a:pPr marL="285750" indent="-285750">
              <a:buFont typeface="Arial" pitchFamily="34" charset="0"/>
              <a:buChar char="•"/>
            </a:pPr>
            <a:r>
              <a:rPr lang="en-AU" dirty="0">
                <a:solidFill>
                  <a:srgbClr val="FFFFFF"/>
                </a:solidFill>
              </a:rPr>
              <a:t>Copper</a:t>
            </a:r>
          </a:p>
          <a:p>
            <a:pPr marL="285750" indent="-285750">
              <a:buFont typeface="Arial" pitchFamily="34" charset="0"/>
              <a:buChar char="•"/>
            </a:pPr>
            <a:r>
              <a:rPr lang="en-AU" dirty="0">
                <a:solidFill>
                  <a:srgbClr val="FFFFFF"/>
                </a:solidFill>
              </a:rPr>
              <a:t>Silver </a:t>
            </a:r>
          </a:p>
          <a:p>
            <a:pPr marL="285750" indent="-285750">
              <a:buFont typeface="Arial" pitchFamily="34" charset="0"/>
              <a:buChar char="•"/>
            </a:pPr>
            <a:r>
              <a:rPr lang="en-AU" dirty="0">
                <a:solidFill>
                  <a:srgbClr val="FFFFFF"/>
                </a:solidFill>
              </a:rPr>
              <a:t>Salt </a:t>
            </a:r>
          </a:p>
          <a:p>
            <a:pPr marL="285750" indent="-285750">
              <a:buFont typeface="Arial" pitchFamily="34" charset="0"/>
              <a:buChar char="•"/>
            </a:pPr>
            <a:r>
              <a:rPr lang="en-AU" dirty="0">
                <a:solidFill>
                  <a:srgbClr val="FFFFFF"/>
                </a:solidFill>
              </a:rPr>
              <a:t>gold </a:t>
            </a:r>
          </a:p>
          <a:p>
            <a:pPr marL="285750" indent="-285750">
              <a:buFont typeface="Arial" pitchFamily="34" charset="0"/>
              <a:buChar char="•"/>
            </a:pPr>
            <a:r>
              <a:rPr lang="en-AU" dirty="0">
                <a:solidFill>
                  <a:srgbClr val="FFFFFF"/>
                </a:solidFill>
              </a:rPr>
              <a:t>uranium </a:t>
            </a:r>
          </a:p>
          <a:p>
            <a:pPr marL="285750" indent="-285750">
              <a:buFont typeface="Arial" pitchFamily="34" charset="0"/>
              <a:buChar char="•"/>
            </a:pPr>
            <a:r>
              <a:rPr lang="en-AU" dirty="0">
                <a:solidFill>
                  <a:srgbClr val="FFFFFF"/>
                </a:solidFill>
              </a:rPr>
              <a:t>phosphate </a:t>
            </a:r>
          </a:p>
          <a:p>
            <a:pPr marL="285750" indent="-285750">
              <a:buFont typeface="Arial" pitchFamily="34" charset="0"/>
              <a:buChar char="•"/>
            </a:pPr>
            <a:r>
              <a:rPr lang="en-AU" dirty="0">
                <a:solidFill>
                  <a:srgbClr val="FFFFFF"/>
                </a:solidFill>
              </a:rPr>
              <a:t>gravel  </a:t>
            </a:r>
          </a:p>
          <a:p>
            <a:pPr marL="285750" indent="-285750">
              <a:buFont typeface="Arial" pitchFamily="34" charset="0"/>
              <a:buChar char="•"/>
            </a:pPr>
            <a:r>
              <a:rPr lang="en-AU" dirty="0">
                <a:solidFill>
                  <a:srgbClr val="FFFFFF"/>
                </a:solidFill>
              </a:rPr>
              <a:t>diamonds and gems</a:t>
            </a:r>
          </a:p>
        </p:txBody>
      </p:sp>
    </p:spTree>
    <p:extLst>
      <p:ext uri="{BB962C8B-B14F-4D97-AF65-F5344CB8AC3E}">
        <p14:creationId xmlns:p14="http://schemas.microsoft.com/office/powerpoint/2010/main" val="275819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smtClean="0"/>
              <a:t>What is coal?</a:t>
            </a:r>
            <a:endParaRPr lang="en-AU" dirty="0"/>
          </a:p>
        </p:txBody>
      </p:sp>
      <p:sp>
        <p:nvSpPr>
          <p:cNvPr id="3" name="Content Placeholder 2"/>
          <p:cNvSpPr>
            <a:spLocks noGrp="1"/>
          </p:cNvSpPr>
          <p:nvPr>
            <p:ph sz="quarter" idx="13"/>
          </p:nvPr>
        </p:nvSpPr>
        <p:spPr>
          <a:xfrm>
            <a:off x="609600" y="2132856"/>
            <a:ext cx="5957887" cy="3582144"/>
          </a:xfrm>
        </p:spPr>
        <p:txBody>
          <a:bodyPr>
            <a:normAutofit fontScale="85000" lnSpcReduction="10000"/>
          </a:bodyPr>
          <a:lstStyle/>
          <a:p>
            <a:r>
              <a:rPr lang="en-AU" dirty="0"/>
              <a:t>Coal is an organic material.   </a:t>
            </a:r>
          </a:p>
          <a:p>
            <a:r>
              <a:rPr lang="en-AU" dirty="0"/>
              <a:t>It is the fossilized remains of plants that </a:t>
            </a:r>
            <a:endParaRPr lang="en-AU" dirty="0" smtClean="0"/>
          </a:p>
          <a:p>
            <a:pPr marL="0" indent="0">
              <a:buNone/>
            </a:pPr>
            <a:r>
              <a:rPr lang="en-AU" dirty="0" smtClean="0"/>
              <a:t>       lived </a:t>
            </a:r>
            <a:r>
              <a:rPr lang="en-AU" dirty="0"/>
              <a:t>200 million years ago.</a:t>
            </a:r>
          </a:p>
          <a:p>
            <a:r>
              <a:rPr lang="en-AU" dirty="0"/>
              <a:t>Coal in </a:t>
            </a:r>
            <a:r>
              <a:rPr lang="en-AU" dirty="0" smtClean="0"/>
              <a:t>the Hunter Valley  </a:t>
            </a:r>
            <a:r>
              <a:rPr lang="en-AU" dirty="0"/>
              <a:t>is mainly </a:t>
            </a:r>
            <a:r>
              <a:rPr lang="en-AU" dirty="0" smtClean="0"/>
              <a:t>from</a:t>
            </a:r>
          </a:p>
          <a:p>
            <a:pPr marL="361950" indent="0">
              <a:buNone/>
            </a:pPr>
            <a:r>
              <a:rPr lang="en-AU" dirty="0" smtClean="0"/>
              <a:t> </a:t>
            </a:r>
            <a:r>
              <a:rPr lang="en-AU" dirty="0"/>
              <a:t>the </a:t>
            </a:r>
            <a:r>
              <a:rPr lang="en-AU" dirty="0" smtClean="0"/>
              <a:t>Permian </a:t>
            </a:r>
            <a:r>
              <a:rPr lang="en-AU" dirty="0"/>
              <a:t>period</a:t>
            </a:r>
          </a:p>
          <a:p>
            <a:pPr marL="0" indent="0">
              <a:buNone/>
            </a:pPr>
            <a:r>
              <a:rPr lang="en-AU" dirty="0"/>
              <a:t>The main elements in coal are:</a:t>
            </a:r>
          </a:p>
          <a:p>
            <a:pPr lvl="0"/>
            <a:r>
              <a:rPr lang="en-AU" dirty="0"/>
              <a:t>carbon</a:t>
            </a:r>
          </a:p>
          <a:p>
            <a:pPr lvl="0"/>
            <a:r>
              <a:rPr lang="en-AU" dirty="0"/>
              <a:t>hydrogen</a:t>
            </a:r>
          </a:p>
          <a:p>
            <a:pPr lvl="0"/>
            <a:r>
              <a:rPr lang="en-AU" dirty="0"/>
              <a:t>Oxygen</a:t>
            </a:r>
          </a:p>
          <a:p>
            <a:r>
              <a:rPr lang="en-AU" dirty="0"/>
              <a:t>There are small amounts of sulphur and nitrogen in coal.  The amount and combination of these elements in coal determine the amount of heat, pressure and water are in the coal.</a:t>
            </a:r>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1916832"/>
            <a:ext cx="4392488" cy="2254040"/>
          </a:xfrm>
          <a:prstGeom prst="rect">
            <a:avLst/>
          </a:prstGeom>
        </p:spPr>
      </p:pic>
    </p:spTree>
    <p:extLst>
      <p:ext uri="{BB962C8B-B14F-4D97-AF65-F5344CB8AC3E}">
        <p14:creationId xmlns:p14="http://schemas.microsoft.com/office/powerpoint/2010/main" val="1777613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smtClean="0"/>
              <a:t>How coal is formed</a:t>
            </a:r>
            <a:endParaRPr lang="en-AU"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644324" y="1600200"/>
            <a:ext cx="5855351" cy="4114800"/>
          </a:xfrm>
        </p:spPr>
      </p:pic>
    </p:spTree>
    <p:extLst>
      <p:ext uri="{BB962C8B-B14F-4D97-AF65-F5344CB8AC3E}">
        <p14:creationId xmlns:p14="http://schemas.microsoft.com/office/powerpoint/2010/main" val="1202423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smtClean="0"/>
              <a:t>How coal was formed</a:t>
            </a:r>
            <a:endParaRPr lang="en-AU"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995781" y="1277270"/>
            <a:ext cx="3993226" cy="251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47864" y="5124042"/>
            <a:ext cx="3421698" cy="430887"/>
          </a:xfrm>
          <a:prstGeom prst="rect">
            <a:avLst/>
          </a:prstGeom>
          <a:noFill/>
        </p:spPr>
        <p:txBody>
          <a:bodyPr wrap="square" rtlCol="0">
            <a:spAutoFit/>
          </a:bodyPr>
          <a:lstStyle/>
          <a:p>
            <a:r>
              <a:rPr lang="en-AU" sz="1100" dirty="0">
                <a:solidFill>
                  <a:srgbClr val="FFFFFF"/>
                </a:solidFill>
              </a:rPr>
              <a:t>Peat Extraction at </a:t>
            </a:r>
            <a:r>
              <a:rPr lang="en-AU" sz="1100" dirty="0" err="1">
                <a:solidFill>
                  <a:srgbClr val="FFFFFF"/>
                </a:solidFill>
              </a:rPr>
              <a:t>BioGro's</a:t>
            </a:r>
            <a:r>
              <a:rPr lang="en-AU" sz="1100" dirty="0">
                <a:solidFill>
                  <a:srgbClr val="FFFFFF"/>
                </a:solidFill>
              </a:rPr>
              <a:t> Western Victoria site http://biogro.com.au/index.php?page=broadacre</a:t>
            </a:r>
          </a:p>
        </p:txBody>
      </p:sp>
      <p:sp>
        <p:nvSpPr>
          <p:cNvPr id="6" name="TextBox 5"/>
          <p:cNvSpPr txBox="1"/>
          <p:nvPr/>
        </p:nvSpPr>
        <p:spPr>
          <a:xfrm>
            <a:off x="6252703" y="3789040"/>
            <a:ext cx="2736304" cy="430887"/>
          </a:xfrm>
          <a:prstGeom prst="rect">
            <a:avLst/>
          </a:prstGeom>
          <a:noFill/>
        </p:spPr>
        <p:txBody>
          <a:bodyPr wrap="square" rtlCol="0">
            <a:spAutoFit/>
          </a:bodyPr>
          <a:lstStyle/>
          <a:p>
            <a:r>
              <a:rPr lang="en-AU" sz="1100" dirty="0">
                <a:solidFill>
                  <a:srgbClr val="FFFFFF"/>
                </a:solidFill>
              </a:rPr>
              <a:t>Belmont wetlands (photographed by Lindsay Sullivan)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701" y="2479213"/>
            <a:ext cx="3492872" cy="2619654"/>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04483"/>
            <a:ext cx="2676525"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131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smtClean="0"/>
              <a:t>Types of coal</a:t>
            </a:r>
            <a:endParaRPr lang="en-AU" dirty="0"/>
          </a:p>
        </p:txBody>
      </p:sp>
      <p:sp>
        <p:nvSpPr>
          <p:cNvPr id="3" name="Content Placeholder 2"/>
          <p:cNvSpPr>
            <a:spLocks noGrp="1"/>
          </p:cNvSpPr>
          <p:nvPr>
            <p:ph sz="quarter" idx="13"/>
          </p:nvPr>
        </p:nvSpPr>
        <p:spPr/>
        <p:txBody>
          <a:bodyPr/>
          <a:lstStyle/>
          <a:p>
            <a:r>
              <a:rPr lang="en-AU" dirty="0" smtClean="0"/>
              <a:t>Anthracite (hard black coal) – This coal is dense. It is made up of under 10% volatile mater. It is kindled slowly and requires a strong draft.  The flame is short and colourless and it produces little smoke.</a:t>
            </a:r>
          </a:p>
          <a:p>
            <a:r>
              <a:rPr lang="en-AU" dirty="0" smtClean="0"/>
              <a:t>Bituminous – (black coal) This is used for coking purposes. Coking coal is used in the manufacture of steel.  The flame burns yellow and a great deal of smoke is produced.  The bi-products of the coking process are tars, sulphates and ammonia</a:t>
            </a:r>
          </a:p>
          <a:p>
            <a:r>
              <a:rPr lang="en-AU" dirty="0" smtClean="0"/>
              <a:t>Sub-bituminous – This  coal burns with a long bright flame and a lot of smoke.  It does not coke.  This type of coal has more moisture than Bituminous coal.</a:t>
            </a:r>
          </a:p>
          <a:p>
            <a:r>
              <a:rPr lang="en-AU" dirty="0" smtClean="0"/>
              <a:t>Brown or </a:t>
            </a:r>
            <a:r>
              <a:rPr lang="en-AU" dirty="0" err="1" smtClean="0"/>
              <a:t>lignites</a:t>
            </a:r>
            <a:r>
              <a:rPr lang="en-AU" dirty="0" smtClean="0"/>
              <a:t> – This is an inferior coal with a high moisture content</a:t>
            </a:r>
          </a:p>
          <a:p>
            <a:pPr marL="0" indent="0">
              <a:buNone/>
            </a:pPr>
            <a:endParaRPr lang="en-AU" dirty="0" smtClean="0"/>
          </a:p>
          <a:p>
            <a:pPr marL="0" indent="0">
              <a:buNone/>
            </a:pPr>
            <a:r>
              <a:rPr lang="en-AU" dirty="0" smtClean="0"/>
              <a:t>The Newcastle and Maitland Coal seams consists of bituminous coal.</a:t>
            </a:r>
            <a:endParaRPr lang="en-AU" dirty="0"/>
          </a:p>
        </p:txBody>
      </p:sp>
    </p:spTree>
    <p:extLst>
      <p:ext uri="{BB962C8B-B14F-4D97-AF65-F5344CB8AC3E}">
        <p14:creationId xmlns:p14="http://schemas.microsoft.com/office/powerpoint/2010/main" val="1588131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smtClean="0"/>
              <a:t>Types of coal</a:t>
            </a:r>
            <a:endParaRPr lang="en-AU"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58841" y="1600200"/>
            <a:ext cx="4826317" cy="4114800"/>
          </a:xfrm>
        </p:spPr>
      </p:pic>
    </p:spTree>
    <p:extLst>
      <p:ext uri="{BB962C8B-B14F-4D97-AF65-F5344CB8AC3E}">
        <p14:creationId xmlns:p14="http://schemas.microsoft.com/office/powerpoint/2010/main" val="2124461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32656"/>
            <a:ext cx="4457527" cy="6141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807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550</Words>
  <Application>Microsoft Office PowerPoint</Application>
  <PresentationFormat>On-screen Show (4:3)</PresentationFormat>
  <Paragraphs>92</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Narrow</vt:lpstr>
      <vt:lpstr>Calibri</vt:lpstr>
      <vt:lpstr>Horizon</vt:lpstr>
      <vt:lpstr>Coal mining in the Hunter Valley</vt:lpstr>
      <vt:lpstr>Contents</vt:lpstr>
      <vt:lpstr>What is mining</vt:lpstr>
      <vt:lpstr>What is coal?</vt:lpstr>
      <vt:lpstr>How coal is formed</vt:lpstr>
      <vt:lpstr>How coal was formed</vt:lpstr>
      <vt:lpstr>Types of coal</vt:lpstr>
      <vt:lpstr>Types of coal</vt:lpstr>
      <vt:lpstr>PowerPoint Presentation</vt:lpstr>
      <vt:lpstr>PowerPoint Presentation</vt:lpstr>
      <vt:lpstr>Peat, Natural graphite and Diamonds</vt:lpstr>
      <vt:lpstr>Coal measures and seams</vt:lpstr>
      <vt:lpstr>Geological Formations and Principal Collieries – Newcastle Region - 1951</vt:lpstr>
      <vt:lpstr>Coal measures</vt:lpstr>
      <vt:lpstr>Geological Formations and Principal Collieries – Upper hunter Region</vt:lpstr>
      <vt:lpstr>Geological sections showing coal seams</vt:lpstr>
      <vt:lpstr>PowerPoint Presentation</vt:lpstr>
      <vt:lpstr>PowerPoint Presentation</vt:lpstr>
      <vt:lpstr>PowerPoint Presentation</vt:lpstr>
      <vt:lpstr>Proved Coal Reserves at the end of 2009</vt:lpstr>
    </vt:vector>
  </TitlesOfParts>
  <Company>University of Newcastle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Coal mining in the Hunter Valley</dc:title>
  <dc:creator>UoN</dc:creator>
  <cp:lastModifiedBy>Brenda</cp:lastModifiedBy>
  <cp:revision>5</cp:revision>
  <dcterms:created xsi:type="dcterms:W3CDTF">2013-07-16T02:55:06Z</dcterms:created>
  <dcterms:modified xsi:type="dcterms:W3CDTF">2013-07-20T07:16:27Z</dcterms:modified>
</cp:coreProperties>
</file>