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9"/>
  </p:notesMasterIdLst>
  <p:sldIdLst>
    <p:sldId id="257" r:id="rId5"/>
    <p:sldId id="258" r:id="rId6"/>
    <p:sldId id="275" r:id="rId7"/>
    <p:sldId id="259" r:id="rId8"/>
    <p:sldId id="267" r:id="rId9"/>
    <p:sldId id="261" r:id="rId10"/>
    <p:sldId id="262" r:id="rId11"/>
    <p:sldId id="263" r:id="rId12"/>
    <p:sldId id="276" r:id="rId13"/>
    <p:sldId id="268" r:id="rId14"/>
    <p:sldId id="278" r:id="rId15"/>
    <p:sldId id="264" r:id="rId16"/>
    <p:sldId id="265" r:id="rId17"/>
    <p:sldId id="266" r:id="rId18"/>
    <p:sldId id="277" r:id="rId19"/>
    <p:sldId id="270" r:id="rId20"/>
    <p:sldId id="271" r:id="rId21"/>
    <p:sldId id="272" r:id="rId22"/>
    <p:sldId id="273" r:id="rId23"/>
    <p:sldId id="274" r:id="rId24"/>
    <p:sldId id="279" r:id="rId25"/>
    <p:sldId id="280" r:id="rId26"/>
    <p:sldId id="281" r:id="rId27"/>
    <p:sldId id="282"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70" y="-12"/>
      </p:cViewPr>
      <p:guideLst>
        <p:guide orient="horz" pos="2160"/>
        <p:guide pos="2880"/>
      </p:guideLst>
    </p:cSldViewPr>
  </p:slideViewPr>
  <p:notesTextViewPr>
    <p:cViewPr>
      <p:scale>
        <a:sx n="1" d="1"/>
        <a:sy n="1" d="1"/>
      </p:scale>
      <p:origin x="0" y="0"/>
    </p:cViewPr>
  </p:notesTextViewPr>
  <p:sorterViewPr>
    <p:cViewPr>
      <p:scale>
        <a:sx n="100" d="100"/>
        <a:sy n="100" d="100"/>
      </p:scale>
      <p:origin x="0" y="10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607212-A1B3-426E-9479-63A4B21FBD47}" type="datetimeFigureOut">
              <a:rPr lang="en-AU" smtClean="0"/>
              <a:t>25/07/2013</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95791F-DE5A-4754-8090-9F39C03D8B5F}" type="slidenum">
              <a:rPr lang="en-AU" smtClean="0"/>
              <a:t>‹#›</a:t>
            </a:fld>
            <a:endParaRPr lang="en-AU"/>
          </a:p>
        </p:txBody>
      </p:sp>
    </p:spTree>
    <p:extLst>
      <p:ext uri="{BB962C8B-B14F-4D97-AF65-F5344CB8AC3E}">
        <p14:creationId xmlns:p14="http://schemas.microsoft.com/office/powerpoint/2010/main" val="2736563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11"/>
          </p:nvPr>
        </p:nvSpPr>
        <p:spPr/>
        <p:txBody>
          <a:bodyPr/>
          <a:lstStyle/>
          <a:p>
            <a:endParaRPr lang="en-AU">
              <a:solidFill>
                <a:srgbClr val="FFFFFF"/>
              </a:solidFill>
            </a:endParaRPr>
          </a:p>
        </p:txBody>
      </p:sp>
      <p:sp>
        <p:nvSpPr>
          <p:cNvPr id="6" name="Slide Number Placeholder 5"/>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extLst>
      <p:ext uri="{BB962C8B-B14F-4D97-AF65-F5344CB8AC3E}">
        <p14:creationId xmlns:p14="http://schemas.microsoft.com/office/powerpoint/2010/main" val="57935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11"/>
          </p:nvPr>
        </p:nvSpPr>
        <p:spPr/>
        <p:txBody>
          <a:bodyPr/>
          <a:lstStyle/>
          <a:p>
            <a:endParaRPr lang="en-AU">
              <a:solidFill>
                <a:srgbClr val="FFFFFF"/>
              </a:solidFill>
            </a:endParaRPr>
          </a:p>
        </p:txBody>
      </p:sp>
      <p:sp>
        <p:nvSpPr>
          <p:cNvPr id="6" name="Slide Number Placeholder 5"/>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336183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11"/>
          </p:nvPr>
        </p:nvSpPr>
        <p:spPr/>
        <p:txBody>
          <a:bodyPr/>
          <a:lstStyle/>
          <a:p>
            <a:endParaRPr lang="en-AU">
              <a:solidFill>
                <a:srgbClr val="FFFFFF"/>
              </a:solidFill>
            </a:endParaRPr>
          </a:p>
        </p:txBody>
      </p:sp>
      <p:sp>
        <p:nvSpPr>
          <p:cNvPr id="6" name="Slide Number Placeholder 5"/>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3198382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11"/>
          </p:nvPr>
        </p:nvSpPr>
        <p:spPr/>
        <p:txBody>
          <a:bodyPr/>
          <a:lstStyle/>
          <a:p>
            <a:endParaRPr lang="en-AU">
              <a:solidFill>
                <a:srgbClr val="FFFFFF"/>
              </a:solidFill>
            </a:endParaRPr>
          </a:p>
        </p:txBody>
      </p:sp>
      <p:sp>
        <p:nvSpPr>
          <p:cNvPr id="6" name="Slide Number Placeholder 5"/>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extLst>
      <p:ext uri="{BB962C8B-B14F-4D97-AF65-F5344CB8AC3E}">
        <p14:creationId xmlns:p14="http://schemas.microsoft.com/office/powerpoint/2010/main" val="782260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11"/>
          </p:nvPr>
        </p:nvSpPr>
        <p:spPr/>
        <p:txBody>
          <a:bodyPr/>
          <a:lstStyle/>
          <a:p>
            <a:endParaRPr lang="en-AU" dirty="0">
              <a:solidFill>
                <a:srgbClr val="FFFFFF"/>
              </a:solidFill>
            </a:endParaRPr>
          </a:p>
        </p:txBody>
      </p:sp>
      <p:sp>
        <p:nvSpPr>
          <p:cNvPr id="6" name="Slide Number Placeholder 5"/>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
        <p:nvSpPr>
          <p:cNvPr id="8" name="Content Placeholder 7"/>
          <p:cNvSpPr>
            <a:spLocks noGrp="1"/>
          </p:cNvSpPr>
          <p:nvPr>
            <p:ph sz="quarter" idx="13"/>
          </p:nvPr>
        </p:nvSpPr>
        <p:spPr>
          <a:xfrm>
            <a:off x="609600" y="1600200"/>
            <a:ext cx="7924800" cy="4114800"/>
          </a:xfrm>
        </p:spPr>
        <p:txBody>
          <a:bodyPr/>
          <a:lstStyle/>
          <a:p>
            <a:pPr lvl="0"/>
            <a:endParaRPr lang="en-US" dirty="0"/>
          </a:p>
        </p:txBody>
      </p:sp>
    </p:spTree>
    <p:extLst>
      <p:ext uri="{BB962C8B-B14F-4D97-AF65-F5344CB8AC3E}">
        <p14:creationId xmlns:p14="http://schemas.microsoft.com/office/powerpoint/2010/main" val="3004032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11"/>
          </p:nvPr>
        </p:nvSpPr>
        <p:spPr/>
        <p:txBody>
          <a:bodyPr/>
          <a:lstStyle/>
          <a:p>
            <a:endParaRPr lang="en-AU">
              <a:solidFill>
                <a:srgbClr val="FFFFFF"/>
              </a:solidFill>
            </a:endParaRPr>
          </a:p>
        </p:txBody>
      </p:sp>
      <p:sp>
        <p:nvSpPr>
          <p:cNvPr id="6" name="Slide Number Placeholder 5"/>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220319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6" name="Footer Placeholder 5"/>
          <p:cNvSpPr>
            <a:spLocks noGrp="1"/>
          </p:cNvSpPr>
          <p:nvPr>
            <p:ph type="ftr" sz="quarter" idx="11"/>
          </p:nvPr>
        </p:nvSpPr>
        <p:spPr/>
        <p:txBody>
          <a:bodyPr/>
          <a:lstStyle/>
          <a:p>
            <a:endParaRPr lang="en-AU">
              <a:solidFill>
                <a:srgbClr val="FFFFFF"/>
              </a:solidFill>
            </a:endParaRPr>
          </a:p>
        </p:txBody>
      </p:sp>
      <p:sp>
        <p:nvSpPr>
          <p:cNvPr id="7" name="Slide Number Placeholder 6"/>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3348768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8" name="Footer Placeholder 7"/>
          <p:cNvSpPr>
            <a:spLocks noGrp="1"/>
          </p:cNvSpPr>
          <p:nvPr>
            <p:ph type="ftr" sz="quarter" idx="11"/>
          </p:nvPr>
        </p:nvSpPr>
        <p:spPr/>
        <p:txBody>
          <a:bodyPr/>
          <a:lstStyle/>
          <a:p>
            <a:endParaRPr lang="en-AU">
              <a:solidFill>
                <a:srgbClr val="FFFFFF"/>
              </a:solidFill>
            </a:endParaRPr>
          </a:p>
        </p:txBody>
      </p:sp>
      <p:sp>
        <p:nvSpPr>
          <p:cNvPr id="9" name="Slide Number Placeholder 8"/>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436716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4" name="Footer Placeholder 3"/>
          <p:cNvSpPr>
            <a:spLocks noGrp="1"/>
          </p:cNvSpPr>
          <p:nvPr>
            <p:ph type="ftr" sz="quarter" idx="11"/>
          </p:nvPr>
        </p:nvSpPr>
        <p:spPr/>
        <p:txBody>
          <a:bodyPr/>
          <a:lstStyle/>
          <a:p>
            <a:endParaRPr lang="en-AU">
              <a:solidFill>
                <a:srgbClr val="FFFFFF"/>
              </a:solidFill>
            </a:endParaRPr>
          </a:p>
        </p:txBody>
      </p:sp>
      <p:sp>
        <p:nvSpPr>
          <p:cNvPr id="5" name="Slide Number Placeholder 4"/>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244698505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3" name="Footer Placeholder 2"/>
          <p:cNvSpPr>
            <a:spLocks noGrp="1"/>
          </p:cNvSpPr>
          <p:nvPr>
            <p:ph type="ftr" sz="quarter" idx="11"/>
          </p:nvPr>
        </p:nvSpPr>
        <p:spPr/>
        <p:txBody>
          <a:bodyPr/>
          <a:lstStyle/>
          <a:p>
            <a:endParaRPr lang="en-AU">
              <a:solidFill>
                <a:srgbClr val="FFFFFF"/>
              </a:solidFill>
            </a:endParaRPr>
          </a:p>
        </p:txBody>
      </p:sp>
      <p:sp>
        <p:nvSpPr>
          <p:cNvPr id="4" name="Slide Number Placeholder 3"/>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3684777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6" name="Footer Placeholder 5"/>
          <p:cNvSpPr>
            <a:spLocks noGrp="1"/>
          </p:cNvSpPr>
          <p:nvPr>
            <p:ph type="ftr" sz="quarter" idx="11"/>
          </p:nvPr>
        </p:nvSpPr>
        <p:spPr/>
        <p:txBody>
          <a:bodyPr/>
          <a:lstStyle/>
          <a:p>
            <a:endParaRPr lang="en-AU">
              <a:solidFill>
                <a:srgbClr val="FFFFFF"/>
              </a:solidFill>
            </a:endParaRPr>
          </a:p>
        </p:txBody>
      </p:sp>
      <p:sp>
        <p:nvSpPr>
          <p:cNvPr id="7" name="Slide Number Placeholder 6"/>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1384964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11"/>
          </p:nvPr>
        </p:nvSpPr>
        <p:spPr/>
        <p:txBody>
          <a:bodyPr/>
          <a:lstStyle/>
          <a:p>
            <a:endParaRPr lang="en-AU" dirty="0">
              <a:solidFill>
                <a:srgbClr val="FFFFFF"/>
              </a:solidFill>
            </a:endParaRPr>
          </a:p>
        </p:txBody>
      </p:sp>
      <p:sp>
        <p:nvSpPr>
          <p:cNvPr id="6" name="Slide Number Placeholder 5"/>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
        <p:nvSpPr>
          <p:cNvPr id="8" name="Content Placeholder 7"/>
          <p:cNvSpPr>
            <a:spLocks noGrp="1"/>
          </p:cNvSpPr>
          <p:nvPr>
            <p:ph sz="quarter" idx="13"/>
          </p:nvPr>
        </p:nvSpPr>
        <p:spPr>
          <a:xfrm>
            <a:off x="609600" y="1600200"/>
            <a:ext cx="7924800" cy="4114800"/>
          </a:xfrm>
        </p:spPr>
        <p:txBody>
          <a:bodyPr/>
          <a:lstStyle/>
          <a:p>
            <a:pPr lvl="0"/>
            <a:endParaRPr lang="en-US" dirty="0"/>
          </a:p>
        </p:txBody>
      </p:sp>
    </p:spTree>
    <p:extLst>
      <p:ext uri="{BB962C8B-B14F-4D97-AF65-F5344CB8AC3E}">
        <p14:creationId xmlns:p14="http://schemas.microsoft.com/office/powerpoint/2010/main" val="2143858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6" name="Footer Placeholder 5"/>
          <p:cNvSpPr>
            <a:spLocks noGrp="1"/>
          </p:cNvSpPr>
          <p:nvPr>
            <p:ph type="ftr" sz="quarter" idx="11"/>
          </p:nvPr>
        </p:nvSpPr>
        <p:spPr/>
        <p:txBody>
          <a:bodyPr/>
          <a:lstStyle/>
          <a:p>
            <a:endParaRPr lang="en-AU">
              <a:solidFill>
                <a:srgbClr val="FFFFFF"/>
              </a:solidFill>
            </a:endParaRPr>
          </a:p>
        </p:txBody>
      </p:sp>
      <p:sp>
        <p:nvSpPr>
          <p:cNvPr id="7" name="Slide Number Placeholder 6"/>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2766784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11"/>
          </p:nvPr>
        </p:nvSpPr>
        <p:spPr/>
        <p:txBody>
          <a:bodyPr/>
          <a:lstStyle/>
          <a:p>
            <a:endParaRPr lang="en-AU">
              <a:solidFill>
                <a:srgbClr val="FFFFFF"/>
              </a:solidFill>
            </a:endParaRPr>
          </a:p>
        </p:txBody>
      </p:sp>
      <p:sp>
        <p:nvSpPr>
          <p:cNvPr id="6" name="Slide Number Placeholder 5"/>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2949778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11"/>
          </p:nvPr>
        </p:nvSpPr>
        <p:spPr/>
        <p:txBody>
          <a:bodyPr/>
          <a:lstStyle/>
          <a:p>
            <a:endParaRPr lang="en-AU">
              <a:solidFill>
                <a:srgbClr val="FFFFFF"/>
              </a:solidFill>
            </a:endParaRPr>
          </a:p>
        </p:txBody>
      </p:sp>
      <p:sp>
        <p:nvSpPr>
          <p:cNvPr id="6" name="Slide Number Placeholder 5"/>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2424254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11"/>
          </p:nvPr>
        </p:nvSpPr>
        <p:spPr/>
        <p:txBody>
          <a:bodyPr/>
          <a:lstStyle/>
          <a:p>
            <a:endParaRPr lang="en-AU">
              <a:solidFill>
                <a:srgbClr val="FFFFFF"/>
              </a:solidFill>
            </a:endParaRPr>
          </a:p>
        </p:txBody>
      </p:sp>
      <p:sp>
        <p:nvSpPr>
          <p:cNvPr id="6" name="Slide Number Placeholder 5"/>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extLst>
      <p:ext uri="{BB962C8B-B14F-4D97-AF65-F5344CB8AC3E}">
        <p14:creationId xmlns:p14="http://schemas.microsoft.com/office/powerpoint/2010/main" val="1414737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11"/>
          </p:nvPr>
        </p:nvSpPr>
        <p:spPr/>
        <p:txBody>
          <a:bodyPr/>
          <a:lstStyle/>
          <a:p>
            <a:endParaRPr lang="en-AU" dirty="0">
              <a:solidFill>
                <a:srgbClr val="FFFFFF"/>
              </a:solidFill>
            </a:endParaRPr>
          </a:p>
        </p:txBody>
      </p:sp>
      <p:sp>
        <p:nvSpPr>
          <p:cNvPr id="6" name="Slide Number Placeholder 5"/>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
        <p:nvSpPr>
          <p:cNvPr id="8" name="Content Placeholder 7"/>
          <p:cNvSpPr>
            <a:spLocks noGrp="1"/>
          </p:cNvSpPr>
          <p:nvPr>
            <p:ph sz="quarter" idx="13"/>
          </p:nvPr>
        </p:nvSpPr>
        <p:spPr>
          <a:xfrm>
            <a:off x="609600" y="1600200"/>
            <a:ext cx="7924800" cy="4114800"/>
          </a:xfrm>
        </p:spPr>
        <p:txBody>
          <a:bodyPr/>
          <a:lstStyle/>
          <a:p>
            <a:pPr lvl="0"/>
            <a:endParaRPr lang="en-US" dirty="0"/>
          </a:p>
        </p:txBody>
      </p:sp>
    </p:spTree>
    <p:extLst>
      <p:ext uri="{BB962C8B-B14F-4D97-AF65-F5344CB8AC3E}">
        <p14:creationId xmlns:p14="http://schemas.microsoft.com/office/powerpoint/2010/main" val="1109195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11"/>
          </p:nvPr>
        </p:nvSpPr>
        <p:spPr/>
        <p:txBody>
          <a:bodyPr/>
          <a:lstStyle/>
          <a:p>
            <a:endParaRPr lang="en-AU">
              <a:solidFill>
                <a:srgbClr val="FFFFFF"/>
              </a:solidFill>
            </a:endParaRPr>
          </a:p>
        </p:txBody>
      </p:sp>
      <p:sp>
        <p:nvSpPr>
          <p:cNvPr id="6" name="Slide Number Placeholder 5"/>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1716172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6" name="Footer Placeholder 5"/>
          <p:cNvSpPr>
            <a:spLocks noGrp="1"/>
          </p:cNvSpPr>
          <p:nvPr>
            <p:ph type="ftr" sz="quarter" idx="11"/>
          </p:nvPr>
        </p:nvSpPr>
        <p:spPr/>
        <p:txBody>
          <a:bodyPr/>
          <a:lstStyle/>
          <a:p>
            <a:endParaRPr lang="en-AU">
              <a:solidFill>
                <a:srgbClr val="FFFFFF"/>
              </a:solidFill>
            </a:endParaRPr>
          </a:p>
        </p:txBody>
      </p:sp>
      <p:sp>
        <p:nvSpPr>
          <p:cNvPr id="7" name="Slide Number Placeholder 6"/>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7107970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8" name="Footer Placeholder 7"/>
          <p:cNvSpPr>
            <a:spLocks noGrp="1"/>
          </p:cNvSpPr>
          <p:nvPr>
            <p:ph type="ftr" sz="quarter" idx="11"/>
          </p:nvPr>
        </p:nvSpPr>
        <p:spPr/>
        <p:txBody>
          <a:bodyPr/>
          <a:lstStyle/>
          <a:p>
            <a:endParaRPr lang="en-AU">
              <a:solidFill>
                <a:srgbClr val="FFFFFF"/>
              </a:solidFill>
            </a:endParaRPr>
          </a:p>
        </p:txBody>
      </p:sp>
      <p:sp>
        <p:nvSpPr>
          <p:cNvPr id="9" name="Slide Number Placeholder 8"/>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2229984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4" name="Footer Placeholder 3"/>
          <p:cNvSpPr>
            <a:spLocks noGrp="1"/>
          </p:cNvSpPr>
          <p:nvPr>
            <p:ph type="ftr" sz="quarter" idx="11"/>
          </p:nvPr>
        </p:nvSpPr>
        <p:spPr/>
        <p:txBody>
          <a:bodyPr/>
          <a:lstStyle/>
          <a:p>
            <a:endParaRPr lang="en-AU">
              <a:solidFill>
                <a:srgbClr val="FFFFFF"/>
              </a:solidFill>
            </a:endParaRPr>
          </a:p>
        </p:txBody>
      </p:sp>
      <p:sp>
        <p:nvSpPr>
          <p:cNvPr id="5" name="Slide Number Placeholder 4"/>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282809010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3" name="Footer Placeholder 2"/>
          <p:cNvSpPr>
            <a:spLocks noGrp="1"/>
          </p:cNvSpPr>
          <p:nvPr>
            <p:ph type="ftr" sz="quarter" idx="11"/>
          </p:nvPr>
        </p:nvSpPr>
        <p:spPr/>
        <p:txBody>
          <a:bodyPr/>
          <a:lstStyle/>
          <a:p>
            <a:endParaRPr lang="en-AU">
              <a:solidFill>
                <a:srgbClr val="FFFFFF"/>
              </a:solidFill>
            </a:endParaRPr>
          </a:p>
        </p:txBody>
      </p:sp>
      <p:sp>
        <p:nvSpPr>
          <p:cNvPr id="4" name="Slide Number Placeholder 3"/>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2864994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11"/>
          </p:nvPr>
        </p:nvSpPr>
        <p:spPr/>
        <p:txBody>
          <a:bodyPr/>
          <a:lstStyle/>
          <a:p>
            <a:endParaRPr lang="en-AU">
              <a:solidFill>
                <a:srgbClr val="FFFFFF"/>
              </a:solidFill>
            </a:endParaRPr>
          </a:p>
        </p:txBody>
      </p:sp>
      <p:sp>
        <p:nvSpPr>
          <p:cNvPr id="6" name="Slide Number Placeholder 5"/>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41888884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6" name="Footer Placeholder 5"/>
          <p:cNvSpPr>
            <a:spLocks noGrp="1"/>
          </p:cNvSpPr>
          <p:nvPr>
            <p:ph type="ftr" sz="quarter" idx="11"/>
          </p:nvPr>
        </p:nvSpPr>
        <p:spPr/>
        <p:txBody>
          <a:bodyPr/>
          <a:lstStyle/>
          <a:p>
            <a:endParaRPr lang="en-AU">
              <a:solidFill>
                <a:srgbClr val="FFFFFF"/>
              </a:solidFill>
            </a:endParaRPr>
          </a:p>
        </p:txBody>
      </p:sp>
      <p:sp>
        <p:nvSpPr>
          <p:cNvPr id="7" name="Slide Number Placeholder 6"/>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17313183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6" name="Footer Placeholder 5"/>
          <p:cNvSpPr>
            <a:spLocks noGrp="1"/>
          </p:cNvSpPr>
          <p:nvPr>
            <p:ph type="ftr" sz="quarter" idx="11"/>
          </p:nvPr>
        </p:nvSpPr>
        <p:spPr/>
        <p:txBody>
          <a:bodyPr/>
          <a:lstStyle/>
          <a:p>
            <a:endParaRPr lang="en-AU">
              <a:solidFill>
                <a:srgbClr val="FFFFFF"/>
              </a:solidFill>
            </a:endParaRPr>
          </a:p>
        </p:txBody>
      </p:sp>
      <p:sp>
        <p:nvSpPr>
          <p:cNvPr id="7" name="Slide Number Placeholder 6"/>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3720985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11"/>
          </p:nvPr>
        </p:nvSpPr>
        <p:spPr/>
        <p:txBody>
          <a:bodyPr/>
          <a:lstStyle/>
          <a:p>
            <a:endParaRPr lang="en-AU">
              <a:solidFill>
                <a:srgbClr val="FFFFFF"/>
              </a:solidFill>
            </a:endParaRPr>
          </a:p>
        </p:txBody>
      </p:sp>
      <p:sp>
        <p:nvSpPr>
          <p:cNvPr id="6" name="Slide Number Placeholder 5"/>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39655823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11"/>
          </p:nvPr>
        </p:nvSpPr>
        <p:spPr/>
        <p:txBody>
          <a:bodyPr/>
          <a:lstStyle/>
          <a:p>
            <a:endParaRPr lang="en-AU">
              <a:solidFill>
                <a:srgbClr val="FFFFFF"/>
              </a:solidFill>
            </a:endParaRPr>
          </a:p>
        </p:txBody>
      </p:sp>
      <p:sp>
        <p:nvSpPr>
          <p:cNvPr id="6" name="Slide Number Placeholder 5"/>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6476977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11"/>
          </p:nvPr>
        </p:nvSpPr>
        <p:spPr/>
        <p:txBody>
          <a:bodyPr/>
          <a:lstStyle/>
          <a:p>
            <a:endParaRPr lang="en-AU">
              <a:solidFill>
                <a:srgbClr val="FFFFFF"/>
              </a:solidFill>
            </a:endParaRPr>
          </a:p>
        </p:txBody>
      </p:sp>
      <p:sp>
        <p:nvSpPr>
          <p:cNvPr id="6" name="Slide Number Placeholder 5"/>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extLst>
      <p:ext uri="{BB962C8B-B14F-4D97-AF65-F5344CB8AC3E}">
        <p14:creationId xmlns:p14="http://schemas.microsoft.com/office/powerpoint/2010/main" val="3579168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11"/>
          </p:nvPr>
        </p:nvSpPr>
        <p:spPr/>
        <p:txBody>
          <a:bodyPr/>
          <a:lstStyle/>
          <a:p>
            <a:endParaRPr lang="en-AU" dirty="0">
              <a:solidFill>
                <a:srgbClr val="FFFFFF"/>
              </a:solidFill>
            </a:endParaRPr>
          </a:p>
        </p:txBody>
      </p:sp>
      <p:sp>
        <p:nvSpPr>
          <p:cNvPr id="6" name="Slide Number Placeholder 5"/>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
        <p:nvSpPr>
          <p:cNvPr id="8" name="Content Placeholder 7"/>
          <p:cNvSpPr>
            <a:spLocks noGrp="1"/>
          </p:cNvSpPr>
          <p:nvPr>
            <p:ph sz="quarter" idx="13"/>
          </p:nvPr>
        </p:nvSpPr>
        <p:spPr>
          <a:xfrm>
            <a:off x="609600" y="1600200"/>
            <a:ext cx="7924800" cy="4114800"/>
          </a:xfrm>
        </p:spPr>
        <p:txBody>
          <a:bodyPr/>
          <a:lstStyle/>
          <a:p>
            <a:pPr lvl="0"/>
            <a:endParaRPr lang="en-US" dirty="0"/>
          </a:p>
        </p:txBody>
      </p:sp>
    </p:spTree>
    <p:extLst>
      <p:ext uri="{BB962C8B-B14F-4D97-AF65-F5344CB8AC3E}">
        <p14:creationId xmlns:p14="http://schemas.microsoft.com/office/powerpoint/2010/main" val="1747185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11"/>
          </p:nvPr>
        </p:nvSpPr>
        <p:spPr/>
        <p:txBody>
          <a:bodyPr/>
          <a:lstStyle/>
          <a:p>
            <a:endParaRPr lang="en-AU">
              <a:solidFill>
                <a:srgbClr val="FFFFFF"/>
              </a:solidFill>
            </a:endParaRPr>
          </a:p>
        </p:txBody>
      </p:sp>
      <p:sp>
        <p:nvSpPr>
          <p:cNvPr id="6" name="Slide Number Placeholder 5"/>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42568818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6" name="Footer Placeholder 5"/>
          <p:cNvSpPr>
            <a:spLocks noGrp="1"/>
          </p:cNvSpPr>
          <p:nvPr>
            <p:ph type="ftr" sz="quarter" idx="11"/>
          </p:nvPr>
        </p:nvSpPr>
        <p:spPr/>
        <p:txBody>
          <a:bodyPr/>
          <a:lstStyle/>
          <a:p>
            <a:endParaRPr lang="en-AU">
              <a:solidFill>
                <a:srgbClr val="FFFFFF"/>
              </a:solidFill>
            </a:endParaRPr>
          </a:p>
        </p:txBody>
      </p:sp>
      <p:sp>
        <p:nvSpPr>
          <p:cNvPr id="7" name="Slide Number Placeholder 6"/>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2400128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8" name="Footer Placeholder 7"/>
          <p:cNvSpPr>
            <a:spLocks noGrp="1"/>
          </p:cNvSpPr>
          <p:nvPr>
            <p:ph type="ftr" sz="quarter" idx="11"/>
          </p:nvPr>
        </p:nvSpPr>
        <p:spPr/>
        <p:txBody>
          <a:bodyPr/>
          <a:lstStyle/>
          <a:p>
            <a:endParaRPr lang="en-AU">
              <a:solidFill>
                <a:srgbClr val="FFFFFF"/>
              </a:solidFill>
            </a:endParaRPr>
          </a:p>
        </p:txBody>
      </p:sp>
      <p:sp>
        <p:nvSpPr>
          <p:cNvPr id="9" name="Slide Number Placeholder 8"/>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3658755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4" name="Footer Placeholder 3"/>
          <p:cNvSpPr>
            <a:spLocks noGrp="1"/>
          </p:cNvSpPr>
          <p:nvPr>
            <p:ph type="ftr" sz="quarter" idx="11"/>
          </p:nvPr>
        </p:nvSpPr>
        <p:spPr/>
        <p:txBody>
          <a:bodyPr/>
          <a:lstStyle/>
          <a:p>
            <a:endParaRPr lang="en-AU">
              <a:solidFill>
                <a:srgbClr val="FFFFFF"/>
              </a:solidFill>
            </a:endParaRPr>
          </a:p>
        </p:txBody>
      </p:sp>
      <p:sp>
        <p:nvSpPr>
          <p:cNvPr id="5" name="Slide Number Placeholder 4"/>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428794768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6" name="Footer Placeholder 5"/>
          <p:cNvSpPr>
            <a:spLocks noGrp="1"/>
          </p:cNvSpPr>
          <p:nvPr>
            <p:ph type="ftr" sz="quarter" idx="11"/>
          </p:nvPr>
        </p:nvSpPr>
        <p:spPr/>
        <p:txBody>
          <a:bodyPr/>
          <a:lstStyle/>
          <a:p>
            <a:endParaRPr lang="en-AU">
              <a:solidFill>
                <a:srgbClr val="FFFFFF"/>
              </a:solidFill>
            </a:endParaRPr>
          </a:p>
        </p:txBody>
      </p:sp>
      <p:sp>
        <p:nvSpPr>
          <p:cNvPr id="7" name="Slide Number Placeholder 6"/>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1616302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3" name="Footer Placeholder 2"/>
          <p:cNvSpPr>
            <a:spLocks noGrp="1"/>
          </p:cNvSpPr>
          <p:nvPr>
            <p:ph type="ftr" sz="quarter" idx="11"/>
          </p:nvPr>
        </p:nvSpPr>
        <p:spPr/>
        <p:txBody>
          <a:bodyPr/>
          <a:lstStyle/>
          <a:p>
            <a:endParaRPr lang="en-AU">
              <a:solidFill>
                <a:srgbClr val="FFFFFF"/>
              </a:solidFill>
            </a:endParaRPr>
          </a:p>
        </p:txBody>
      </p:sp>
      <p:sp>
        <p:nvSpPr>
          <p:cNvPr id="4" name="Slide Number Placeholder 3"/>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418155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6" name="Footer Placeholder 5"/>
          <p:cNvSpPr>
            <a:spLocks noGrp="1"/>
          </p:cNvSpPr>
          <p:nvPr>
            <p:ph type="ftr" sz="quarter" idx="11"/>
          </p:nvPr>
        </p:nvSpPr>
        <p:spPr/>
        <p:txBody>
          <a:bodyPr/>
          <a:lstStyle/>
          <a:p>
            <a:endParaRPr lang="en-AU">
              <a:solidFill>
                <a:srgbClr val="FFFFFF"/>
              </a:solidFill>
            </a:endParaRPr>
          </a:p>
        </p:txBody>
      </p:sp>
      <p:sp>
        <p:nvSpPr>
          <p:cNvPr id="7" name="Slide Number Placeholder 6"/>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702689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6" name="Footer Placeholder 5"/>
          <p:cNvSpPr>
            <a:spLocks noGrp="1"/>
          </p:cNvSpPr>
          <p:nvPr>
            <p:ph type="ftr" sz="quarter" idx="11"/>
          </p:nvPr>
        </p:nvSpPr>
        <p:spPr/>
        <p:txBody>
          <a:bodyPr/>
          <a:lstStyle/>
          <a:p>
            <a:endParaRPr lang="en-AU">
              <a:solidFill>
                <a:srgbClr val="FFFFFF"/>
              </a:solidFill>
            </a:endParaRPr>
          </a:p>
        </p:txBody>
      </p:sp>
      <p:sp>
        <p:nvSpPr>
          <p:cNvPr id="7" name="Slide Number Placeholder 6"/>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42436449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11"/>
          </p:nvPr>
        </p:nvSpPr>
        <p:spPr/>
        <p:txBody>
          <a:bodyPr/>
          <a:lstStyle/>
          <a:p>
            <a:endParaRPr lang="en-AU">
              <a:solidFill>
                <a:srgbClr val="FFFFFF"/>
              </a:solidFill>
            </a:endParaRPr>
          </a:p>
        </p:txBody>
      </p:sp>
      <p:sp>
        <p:nvSpPr>
          <p:cNvPr id="6" name="Slide Number Placeholder 5"/>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708308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11"/>
          </p:nvPr>
        </p:nvSpPr>
        <p:spPr/>
        <p:txBody>
          <a:bodyPr/>
          <a:lstStyle/>
          <a:p>
            <a:endParaRPr lang="en-AU">
              <a:solidFill>
                <a:srgbClr val="FFFFFF"/>
              </a:solidFill>
            </a:endParaRPr>
          </a:p>
        </p:txBody>
      </p:sp>
      <p:sp>
        <p:nvSpPr>
          <p:cNvPr id="6" name="Slide Number Placeholder 5"/>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1938170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8" name="Footer Placeholder 7"/>
          <p:cNvSpPr>
            <a:spLocks noGrp="1"/>
          </p:cNvSpPr>
          <p:nvPr>
            <p:ph type="ftr" sz="quarter" idx="11"/>
          </p:nvPr>
        </p:nvSpPr>
        <p:spPr/>
        <p:txBody>
          <a:bodyPr/>
          <a:lstStyle/>
          <a:p>
            <a:endParaRPr lang="en-AU">
              <a:solidFill>
                <a:srgbClr val="FFFFFF"/>
              </a:solidFill>
            </a:endParaRPr>
          </a:p>
        </p:txBody>
      </p:sp>
      <p:sp>
        <p:nvSpPr>
          <p:cNvPr id="9" name="Slide Number Placeholder 8"/>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2749356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4" name="Footer Placeholder 3"/>
          <p:cNvSpPr>
            <a:spLocks noGrp="1"/>
          </p:cNvSpPr>
          <p:nvPr>
            <p:ph type="ftr" sz="quarter" idx="11"/>
          </p:nvPr>
        </p:nvSpPr>
        <p:spPr/>
        <p:txBody>
          <a:bodyPr/>
          <a:lstStyle/>
          <a:p>
            <a:endParaRPr lang="en-AU">
              <a:solidFill>
                <a:srgbClr val="FFFFFF"/>
              </a:solidFill>
            </a:endParaRPr>
          </a:p>
        </p:txBody>
      </p:sp>
      <p:sp>
        <p:nvSpPr>
          <p:cNvPr id="5" name="Slide Number Placeholder 4"/>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125262763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3" name="Footer Placeholder 2"/>
          <p:cNvSpPr>
            <a:spLocks noGrp="1"/>
          </p:cNvSpPr>
          <p:nvPr>
            <p:ph type="ftr" sz="quarter" idx="11"/>
          </p:nvPr>
        </p:nvSpPr>
        <p:spPr/>
        <p:txBody>
          <a:bodyPr/>
          <a:lstStyle/>
          <a:p>
            <a:endParaRPr lang="en-AU">
              <a:solidFill>
                <a:srgbClr val="FFFFFF"/>
              </a:solidFill>
            </a:endParaRPr>
          </a:p>
        </p:txBody>
      </p:sp>
      <p:sp>
        <p:nvSpPr>
          <p:cNvPr id="4" name="Slide Number Placeholder 3"/>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1842700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6" name="Footer Placeholder 5"/>
          <p:cNvSpPr>
            <a:spLocks noGrp="1"/>
          </p:cNvSpPr>
          <p:nvPr>
            <p:ph type="ftr" sz="quarter" idx="11"/>
          </p:nvPr>
        </p:nvSpPr>
        <p:spPr/>
        <p:txBody>
          <a:bodyPr/>
          <a:lstStyle/>
          <a:p>
            <a:endParaRPr lang="en-AU">
              <a:solidFill>
                <a:srgbClr val="FFFFFF"/>
              </a:solidFill>
            </a:endParaRPr>
          </a:p>
        </p:txBody>
      </p:sp>
      <p:sp>
        <p:nvSpPr>
          <p:cNvPr id="7" name="Slide Number Placeholder 6"/>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1853217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6" name="Footer Placeholder 5"/>
          <p:cNvSpPr>
            <a:spLocks noGrp="1"/>
          </p:cNvSpPr>
          <p:nvPr>
            <p:ph type="ftr" sz="quarter" idx="11"/>
          </p:nvPr>
        </p:nvSpPr>
        <p:spPr/>
        <p:txBody>
          <a:bodyPr/>
          <a:lstStyle/>
          <a:p>
            <a:endParaRPr lang="en-AU">
              <a:solidFill>
                <a:srgbClr val="FFFFFF"/>
              </a:solidFill>
            </a:endParaRPr>
          </a:p>
        </p:txBody>
      </p:sp>
      <p:sp>
        <p:nvSpPr>
          <p:cNvPr id="7" name="Slide Number Placeholder 6"/>
          <p:cNvSpPr>
            <a:spLocks noGrp="1"/>
          </p:cNvSpPr>
          <p:nvPr>
            <p:ph type="sldNum" sz="quarter" idx="12"/>
          </p:nvPr>
        </p:nvSpPr>
        <p:spPr/>
        <p:txBody>
          <a:body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1687130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6000"/>
                <a:shade val="100000"/>
                <a:satMod val="140000"/>
                <a:alpha val="96000"/>
              </a:schemeClr>
            </a:gs>
            <a:gs pos="31000">
              <a:schemeClr val="bg1">
                <a:tint val="100000"/>
                <a:shade val="90000"/>
                <a:alpha val="100000"/>
              </a:schemeClr>
            </a:gs>
            <a:gs pos="100000">
              <a:schemeClr val="bg1">
                <a:tint val="100000"/>
                <a:shade val="80000"/>
                <a:alpha val="100000"/>
              </a:schemeClr>
            </a:gs>
          </a:gsLst>
          <a:lin ang="5400000" scaled="0"/>
          <a:tileRect/>
        </a:gradFill>
        <a:effectLst/>
      </p:bgPr>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AU">
              <a:solidFill>
                <a:srgbClr val="FFFFFF"/>
              </a:solidFill>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205157443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6000"/>
                <a:shade val="100000"/>
                <a:satMod val="140000"/>
                <a:alpha val="96000"/>
              </a:schemeClr>
            </a:gs>
            <a:gs pos="31000">
              <a:schemeClr val="bg1">
                <a:tint val="100000"/>
                <a:shade val="90000"/>
                <a:alpha val="100000"/>
              </a:schemeClr>
            </a:gs>
            <a:gs pos="100000">
              <a:schemeClr val="bg1">
                <a:tint val="100000"/>
                <a:shade val="80000"/>
                <a:alpha val="100000"/>
              </a:schemeClr>
            </a:gs>
          </a:gsLst>
          <a:lin ang="5400000" scaled="0"/>
          <a:tileRect/>
        </a:gradFill>
        <a:effectLst/>
      </p:bgPr>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AU">
              <a:solidFill>
                <a:srgbClr val="FFFFFF"/>
              </a:solidFill>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46099216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6000"/>
                <a:shade val="100000"/>
                <a:satMod val="140000"/>
                <a:alpha val="96000"/>
              </a:schemeClr>
            </a:gs>
            <a:gs pos="31000">
              <a:schemeClr val="bg1">
                <a:tint val="100000"/>
                <a:shade val="90000"/>
                <a:alpha val="100000"/>
              </a:schemeClr>
            </a:gs>
            <a:gs pos="100000">
              <a:schemeClr val="bg1">
                <a:tint val="100000"/>
                <a:shade val="80000"/>
                <a:alpha val="100000"/>
              </a:schemeClr>
            </a:gs>
          </a:gsLst>
          <a:lin ang="5400000" scaled="0"/>
          <a:tileRect/>
        </a:gradFill>
        <a:effectLst/>
      </p:bgPr>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AU">
              <a:solidFill>
                <a:srgbClr val="FFFFFF"/>
              </a:solidFill>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381376012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6000"/>
                <a:shade val="100000"/>
                <a:satMod val="140000"/>
                <a:alpha val="96000"/>
              </a:schemeClr>
            </a:gs>
            <a:gs pos="31000">
              <a:schemeClr val="bg1">
                <a:tint val="100000"/>
                <a:shade val="90000"/>
                <a:alpha val="100000"/>
              </a:schemeClr>
            </a:gs>
            <a:gs pos="100000">
              <a:schemeClr val="bg1">
                <a:tint val="100000"/>
                <a:shade val="80000"/>
                <a:alpha val="100000"/>
              </a:schemeClr>
            </a:gs>
          </a:gsLst>
          <a:lin ang="5400000" scaled="0"/>
          <a:tileRect/>
        </a:gradFill>
        <a:effectLst/>
      </p:bgPr>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B3D28707-31ED-45E9-B4A1-38B2780034C7}" type="datetimeFigureOut">
              <a:rPr lang="en-AU" smtClean="0">
                <a:solidFill>
                  <a:srgbClr val="FFFFFF"/>
                </a:solidFill>
              </a:rPr>
              <a:pPr/>
              <a:t>25/07/2013</a:t>
            </a:fld>
            <a:endParaRPr lang="en-AU">
              <a:solidFill>
                <a:srgbClr val="FFFFFF"/>
              </a:solidFill>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AU">
              <a:solidFill>
                <a:srgbClr val="FFFFFF"/>
              </a:solidFill>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96EFB885-B690-4A87-BFAD-098B9BB97C38}" type="slidenum">
              <a:rPr lang="en-AU" smtClean="0">
                <a:solidFill>
                  <a:srgbClr val="FFFFFF"/>
                </a:solidFill>
              </a:rPr>
              <a:pPr/>
              <a:t>‹#›</a:t>
            </a:fld>
            <a:endParaRPr lang="en-AU">
              <a:solidFill>
                <a:srgbClr val="FFFFFF"/>
              </a:solidFill>
            </a:endParaRPr>
          </a:p>
        </p:txBody>
      </p:sp>
    </p:spTree>
    <p:extLst>
      <p:ext uri="{BB962C8B-B14F-4D97-AF65-F5344CB8AC3E}">
        <p14:creationId xmlns:p14="http://schemas.microsoft.com/office/powerpoint/2010/main" val="1087324919"/>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jpeg"/><Relationship Id="rId1" Type="http://schemas.openxmlformats.org/officeDocument/2006/relationships/slideLayout" Target="../slideLayouts/slideLayout17.xml"/><Relationship Id="rId4" Type="http://schemas.openxmlformats.org/officeDocument/2006/relationships/image" Target="../media/image2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5.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eis.uow.edu.au/longwall/html/shear_photo.html" TargetMode="External"/><Relationship Id="rId2" Type="http://schemas.openxmlformats.org/officeDocument/2006/relationships/hyperlink" Target="http://www.minesub.nsw.gov.au/templates/maurie_mole_minesub.aspx?pageID=4581"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9.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AU" dirty="0" smtClean="0"/>
              <a:t>Educational Resource</a:t>
            </a:r>
          </a:p>
          <a:p>
            <a:r>
              <a:rPr lang="en-AU" dirty="0" smtClean="0"/>
              <a:t>People and Place I Coal and Community Project</a:t>
            </a:r>
          </a:p>
          <a:p>
            <a:r>
              <a:rPr lang="en-AU" dirty="0" smtClean="0"/>
              <a:t>Coal  Mining in the Hunter Valley</a:t>
            </a:r>
            <a:endParaRPr lang="en-AU" dirty="0"/>
          </a:p>
        </p:txBody>
      </p:sp>
      <p:sp>
        <p:nvSpPr>
          <p:cNvPr id="2" name="Title 1"/>
          <p:cNvSpPr>
            <a:spLocks noGrp="1"/>
          </p:cNvSpPr>
          <p:nvPr>
            <p:ph type="ctrTitle"/>
          </p:nvPr>
        </p:nvSpPr>
        <p:spPr/>
        <p:txBody>
          <a:bodyPr/>
          <a:lstStyle/>
          <a:p>
            <a:r>
              <a:rPr lang="en-AU" dirty="0" smtClean="0"/>
              <a:t>Coal mining in the Hunter Valley</a:t>
            </a:r>
            <a:endParaRPr lang="en-AU" dirty="0"/>
          </a:p>
        </p:txBody>
      </p:sp>
    </p:spTree>
    <p:extLst>
      <p:ext uri="{BB962C8B-B14F-4D97-AF65-F5344CB8AC3E}">
        <p14:creationId xmlns:p14="http://schemas.microsoft.com/office/powerpoint/2010/main" val="2952877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005064"/>
            <a:ext cx="3247913"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696" y="980728"/>
            <a:ext cx="3548063" cy="232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1700808"/>
            <a:ext cx="2520280" cy="2657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3826296"/>
            <a:ext cx="2043113"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23727" y="260648"/>
            <a:ext cx="5040561" cy="584775"/>
          </a:xfrm>
          <a:prstGeom prst="rect">
            <a:avLst/>
          </a:prstGeom>
          <a:noFill/>
        </p:spPr>
        <p:txBody>
          <a:bodyPr wrap="square" rtlCol="0">
            <a:spAutoFit/>
          </a:bodyPr>
          <a:lstStyle/>
          <a:p>
            <a:pPr algn="ctr"/>
            <a:r>
              <a:rPr lang="en-AU" sz="3200" dirty="0" smtClean="0"/>
              <a:t>Drilling and Blasting</a:t>
            </a:r>
            <a:endParaRPr lang="en-AU" sz="3200" dirty="0"/>
          </a:p>
        </p:txBody>
      </p:sp>
      <p:sp>
        <p:nvSpPr>
          <p:cNvPr id="2" name="TextBox 1"/>
          <p:cNvSpPr txBox="1"/>
          <p:nvPr/>
        </p:nvSpPr>
        <p:spPr>
          <a:xfrm>
            <a:off x="349696" y="3501008"/>
            <a:ext cx="2134072" cy="646331"/>
          </a:xfrm>
          <a:prstGeom prst="rect">
            <a:avLst/>
          </a:prstGeom>
          <a:noFill/>
        </p:spPr>
        <p:txBody>
          <a:bodyPr wrap="square" rtlCol="0">
            <a:spAutoFit/>
          </a:bodyPr>
          <a:lstStyle/>
          <a:p>
            <a:r>
              <a:rPr lang="en-AU" dirty="0" smtClean="0"/>
              <a:t>Drilling holes for the placing of explosives</a:t>
            </a:r>
            <a:endParaRPr lang="en-AU" dirty="0"/>
          </a:p>
        </p:txBody>
      </p:sp>
      <p:sp>
        <p:nvSpPr>
          <p:cNvPr id="4" name="TextBox 3"/>
          <p:cNvSpPr txBox="1"/>
          <p:nvPr/>
        </p:nvSpPr>
        <p:spPr>
          <a:xfrm>
            <a:off x="4283968" y="4437112"/>
            <a:ext cx="1944216" cy="1477328"/>
          </a:xfrm>
          <a:prstGeom prst="rect">
            <a:avLst/>
          </a:prstGeom>
          <a:noFill/>
        </p:spPr>
        <p:txBody>
          <a:bodyPr wrap="square" rtlCol="0">
            <a:spAutoFit/>
          </a:bodyPr>
          <a:lstStyle/>
          <a:p>
            <a:r>
              <a:rPr lang="en-AU" dirty="0" smtClean="0"/>
              <a:t>Preparation of explosives, which were detonated by fuse, then electric detonators</a:t>
            </a:r>
            <a:endParaRPr lang="en-AU" dirty="0"/>
          </a:p>
        </p:txBody>
      </p:sp>
    </p:spTree>
    <p:extLst>
      <p:ext uri="{BB962C8B-B14F-4D97-AF65-F5344CB8AC3E}">
        <p14:creationId xmlns:p14="http://schemas.microsoft.com/office/powerpoint/2010/main" val="30971562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068960"/>
            <a:ext cx="318770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51720" y="312772"/>
            <a:ext cx="5256584" cy="553998"/>
          </a:xfrm>
          <a:prstGeom prst="rect">
            <a:avLst/>
          </a:prstGeom>
          <a:noFill/>
        </p:spPr>
        <p:txBody>
          <a:bodyPr wrap="square" rtlCol="0">
            <a:spAutoFit/>
          </a:bodyPr>
          <a:lstStyle/>
          <a:p>
            <a:r>
              <a:rPr lang="en-AU" sz="3000" cap="all" spc="50" dirty="0">
                <a:solidFill>
                  <a:srgbClr val="FFFFFF"/>
                </a:solidFill>
              </a:rPr>
              <a:t>Continuous miners</a:t>
            </a:r>
            <a:endParaRPr lang="en-AU" dirty="0">
              <a:solidFill>
                <a:srgbClr val="FFFFFF"/>
              </a:solidFill>
            </a:endParaRPr>
          </a:p>
        </p:txBody>
      </p:sp>
      <p:sp>
        <p:nvSpPr>
          <p:cNvPr id="3" name="TextBox 2"/>
          <p:cNvSpPr txBox="1"/>
          <p:nvPr/>
        </p:nvSpPr>
        <p:spPr>
          <a:xfrm>
            <a:off x="611560" y="5733256"/>
            <a:ext cx="3187700" cy="646331"/>
          </a:xfrm>
          <a:prstGeom prst="rect">
            <a:avLst/>
          </a:prstGeom>
          <a:noFill/>
        </p:spPr>
        <p:txBody>
          <a:bodyPr wrap="square" rtlCol="0">
            <a:spAutoFit/>
          </a:bodyPr>
          <a:lstStyle/>
          <a:p>
            <a:r>
              <a:rPr lang="en-AU" dirty="0" smtClean="0"/>
              <a:t>Long wall shearer with conveyor belt and hydraulic supports</a:t>
            </a:r>
            <a:endParaRPr lang="en-AU" dirty="0"/>
          </a:p>
        </p:txBody>
      </p:sp>
      <p:sp>
        <p:nvSpPr>
          <p:cNvPr id="4" name="TextBox 3"/>
          <p:cNvSpPr txBox="1"/>
          <p:nvPr/>
        </p:nvSpPr>
        <p:spPr>
          <a:xfrm>
            <a:off x="4572000" y="3861048"/>
            <a:ext cx="3672408" cy="369332"/>
          </a:xfrm>
          <a:prstGeom prst="rect">
            <a:avLst/>
          </a:prstGeom>
          <a:noFill/>
        </p:spPr>
        <p:txBody>
          <a:bodyPr wrap="square" rtlCol="0">
            <a:spAutoFit/>
          </a:bodyPr>
          <a:lstStyle/>
          <a:p>
            <a:r>
              <a:rPr lang="en-AU" dirty="0" smtClean="0"/>
              <a:t>Continuous miner</a:t>
            </a:r>
            <a:endParaRPr lang="en-AU"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751" y="1268760"/>
            <a:ext cx="3707710"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93946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2864966" cy="228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212976"/>
            <a:ext cx="3526834" cy="2327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554" y="1476172"/>
            <a:ext cx="3455855"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8859" y="332656"/>
            <a:ext cx="8064896" cy="1077218"/>
          </a:xfrm>
          <a:prstGeom prst="rect">
            <a:avLst/>
          </a:prstGeom>
          <a:noFill/>
        </p:spPr>
        <p:txBody>
          <a:bodyPr wrap="square" rtlCol="0" anchor="ctr">
            <a:spAutoFit/>
          </a:bodyPr>
          <a:lstStyle/>
          <a:p>
            <a:pPr algn="ctr"/>
            <a:r>
              <a:rPr lang="en-AU" sz="3200" dirty="0">
                <a:solidFill>
                  <a:srgbClr val="FFFFFF"/>
                </a:solidFill>
              </a:rPr>
              <a:t>Traditional methods of removing coal from underground mines</a:t>
            </a:r>
          </a:p>
        </p:txBody>
      </p:sp>
      <p:sp>
        <p:nvSpPr>
          <p:cNvPr id="4" name="TextBox 3"/>
          <p:cNvSpPr txBox="1"/>
          <p:nvPr/>
        </p:nvSpPr>
        <p:spPr>
          <a:xfrm>
            <a:off x="6587718" y="3923302"/>
            <a:ext cx="2565611" cy="369332"/>
          </a:xfrm>
          <a:prstGeom prst="rect">
            <a:avLst/>
          </a:prstGeom>
          <a:noFill/>
        </p:spPr>
        <p:txBody>
          <a:bodyPr wrap="square" rtlCol="0">
            <a:spAutoFit/>
          </a:bodyPr>
          <a:lstStyle/>
          <a:p>
            <a:pPr algn="just"/>
            <a:r>
              <a:rPr lang="en-AU" dirty="0">
                <a:solidFill>
                  <a:srgbClr val="FFFFFF"/>
                </a:solidFill>
              </a:rPr>
              <a:t>Hand loading </a:t>
            </a:r>
            <a:r>
              <a:rPr lang="en-AU" dirty="0" err="1" smtClean="0">
                <a:solidFill>
                  <a:srgbClr val="FFFFFF"/>
                </a:solidFill>
              </a:rPr>
              <a:t>waggons</a:t>
            </a:r>
            <a:r>
              <a:rPr lang="en-AU" dirty="0" smtClean="0">
                <a:solidFill>
                  <a:srgbClr val="FFFFFF"/>
                </a:solidFill>
              </a:rPr>
              <a:t> </a:t>
            </a:r>
            <a:endParaRPr lang="en-AU" dirty="0">
              <a:solidFill>
                <a:srgbClr val="FFFFFF"/>
              </a:solidFill>
            </a:endParaRPr>
          </a:p>
        </p:txBody>
      </p:sp>
      <p:sp>
        <p:nvSpPr>
          <p:cNvPr id="5" name="TextBox 4"/>
          <p:cNvSpPr txBox="1"/>
          <p:nvPr/>
        </p:nvSpPr>
        <p:spPr>
          <a:xfrm>
            <a:off x="5700802" y="4725144"/>
            <a:ext cx="1773832" cy="1477328"/>
          </a:xfrm>
          <a:prstGeom prst="rect">
            <a:avLst/>
          </a:prstGeom>
          <a:noFill/>
        </p:spPr>
        <p:txBody>
          <a:bodyPr wrap="square" rtlCol="0">
            <a:spAutoFit/>
          </a:bodyPr>
          <a:lstStyle/>
          <a:p>
            <a:r>
              <a:rPr lang="en-AU" dirty="0">
                <a:solidFill>
                  <a:srgbClr val="FFFFFF"/>
                </a:solidFill>
              </a:rPr>
              <a:t>Pit horses were used before </a:t>
            </a:r>
            <a:r>
              <a:rPr lang="en-AU" dirty="0" smtClean="0">
                <a:solidFill>
                  <a:srgbClr val="FFFFFF"/>
                </a:solidFill>
              </a:rPr>
              <a:t>diesel, battery. and </a:t>
            </a:r>
            <a:r>
              <a:rPr lang="en-AU" dirty="0">
                <a:solidFill>
                  <a:srgbClr val="FFFFFF"/>
                </a:solidFill>
              </a:rPr>
              <a:t>rope </a:t>
            </a:r>
            <a:r>
              <a:rPr lang="en-AU" dirty="0" smtClean="0">
                <a:solidFill>
                  <a:srgbClr val="FFFFFF"/>
                </a:solidFill>
              </a:rPr>
              <a:t>haulage was introduced</a:t>
            </a:r>
            <a:r>
              <a:rPr lang="en-AU" dirty="0">
                <a:solidFill>
                  <a:srgbClr val="FFFFFF"/>
                </a:solidFill>
              </a:rPr>
              <a:t>.</a:t>
            </a:r>
            <a:endParaRPr lang="en-AU" dirty="0">
              <a:solidFill>
                <a:srgbClr val="FFFFFF"/>
              </a:solidFill>
            </a:endParaRPr>
          </a:p>
        </p:txBody>
      </p:sp>
      <p:sp>
        <p:nvSpPr>
          <p:cNvPr id="6" name="TextBox 5"/>
          <p:cNvSpPr txBox="1"/>
          <p:nvPr/>
        </p:nvSpPr>
        <p:spPr>
          <a:xfrm>
            <a:off x="3265441" y="1556792"/>
            <a:ext cx="1656184" cy="1477328"/>
          </a:xfrm>
          <a:prstGeom prst="rect">
            <a:avLst/>
          </a:prstGeom>
          <a:noFill/>
        </p:spPr>
        <p:txBody>
          <a:bodyPr wrap="square" rtlCol="0">
            <a:spAutoFit/>
          </a:bodyPr>
          <a:lstStyle/>
          <a:p>
            <a:r>
              <a:rPr lang="en-AU" dirty="0">
                <a:solidFill>
                  <a:srgbClr val="FFFFFF"/>
                </a:solidFill>
              </a:rPr>
              <a:t>Wheel </a:t>
            </a:r>
            <a:r>
              <a:rPr lang="en-AU" dirty="0" smtClean="0">
                <a:solidFill>
                  <a:srgbClr val="FFFFFF"/>
                </a:solidFill>
              </a:rPr>
              <a:t>barrows replaced baskets and both we </a:t>
            </a:r>
            <a:r>
              <a:rPr lang="en-AU" dirty="0">
                <a:solidFill>
                  <a:srgbClr val="FFFFFF"/>
                </a:solidFill>
              </a:rPr>
              <a:t>used by convict </a:t>
            </a:r>
            <a:r>
              <a:rPr lang="en-AU" dirty="0" smtClean="0">
                <a:solidFill>
                  <a:srgbClr val="FFFFFF"/>
                </a:solidFill>
              </a:rPr>
              <a:t>miners.</a:t>
            </a:r>
            <a:endParaRPr lang="en-AU" dirty="0">
              <a:solidFill>
                <a:srgbClr val="FFFFFF"/>
              </a:solidFill>
            </a:endParaRPr>
          </a:p>
        </p:txBody>
      </p:sp>
    </p:spTree>
    <p:extLst>
      <p:ext uri="{BB962C8B-B14F-4D97-AF65-F5344CB8AC3E}">
        <p14:creationId xmlns:p14="http://schemas.microsoft.com/office/powerpoint/2010/main" val="29652623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AU" dirty="0" smtClean="0"/>
              <a:t>Modern underground transport for removing coal</a:t>
            </a:r>
            <a:endParaRPr lang="en-AU"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055" y="2060848"/>
            <a:ext cx="3223287" cy="265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3568" y="4714798"/>
            <a:ext cx="3227774" cy="369332"/>
          </a:xfrm>
          <a:prstGeom prst="rect">
            <a:avLst/>
          </a:prstGeom>
          <a:noFill/>
        </p:spPr>
        <p:txBody>
          <a:bodyPr wrap="square" rtlCol="0">
            <a:spAutoFit/>
          </a:bodyPr>
          <a:lstStyle/>
          <a:p>
            <a:r>
              <a:rPr lang="en-AU" dirty="0" smtClean="0">
                <a:solidFill>
                  <a:srgbClr val="FFFFFF"/>
                </a:solidFill>
              </a:rPr>
              <a:t>Mine car at </a:t>
            </a:r>
            <a:r>
              <a:rPr lang="en-AU" dirty="0" err="1" smtClean="0">
                <a:solidFill>
                  <a:srgbClr val="FFFFFF"/>
                </a:solidFill>
              </a:rPr>
              <a:t>Stockringham</a:t>
            </a:r>
            <a:r>
              <a:rPr lang="en-AU" dirty="0" smtClean="0">
                <a:solidFill>
                  <a:srgbClr val="FFFFFF"/>
                </a:solidFill>
              </a:rPr>
              <a:t> Colliery </a:t>
            </a:r>
            <a:endParaRPr lang="en-AU" dirty="0">
              <a:solidFill>
                <a:srgbClr val="FFFFFF"/>
              </a:solidFill>
            </a:endParaRPr>
          </a:p>
        </p:txBody>
      </p:sp>
      <p:sp>
        <p:nvSpPr>
          <p:cNvPr id="7" name="TextBox 6"/>
          <p:cNvSpPr txBox="1"/>
          <p:nvPr/>
        </p:nvSpPr>
        <p:spPr>
          <a:xfrm>
            <a:off x="5508104" y="4621778"/>
            <a:ext cx="3240360" cy="923330"/>
          </a:xfrm>
          <a:prstGeom prst="rect">
            <a:avLst/>
          </a:prstGeom>
          <a:noFill/>
        </p:spPr>
        <p:txBody>
          <a:bodyPr wrap="square" rtlCol="0">
            <a:spAutoFit/>
          </a:bodyPr>
          <a:lstStyle/>
          <a:p>
            <a:r>
              <a:rPr lang="en-AU" dirty="0">
                <a:solidFill>
                  <a:srgbClr val="FFFFFF"/>
                </a:solidFill>
              </a:rPr>
              <a:t>Conveyor </a:t>
            </a:r>
            <a:r>
              <a:rPr lang="en-AU" dirty="0" smtClean="0">
                <a:solidFill>
                  <a:srgbClr val="FFFFFF"/>
                </a:solidFill>
              </a:rPr>
              <a:t>belts have been used since about the 1950s particularly since the use of long wall mining.</a:t>
            </a:r>
            <a:endParaRPr lang="en-AU" dirty="0">
              <a:solidFill>
                <a:srgbClr val="FFFFFF"/>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1628800"/>
            <a:ext cx="2891193" cy="2881119"/>
          </a:xfrm>
          <a:prstGeom prst="rect">
            <a:avLst/>
          </a:prstGeom>
        </p:spPr>
      </p:pic>
    </p:spTree>
    <p:extLst>
      <p:ext uri="{BB962C8B-B14F-4D97-AF65-F5344CB8AC3E}">
        <p14:creationId xmlns:p14="http://schemas.microsoft.com/office/powerpoint/2010/main" val="15655130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AU" dirty="0" smtClean="0"/>
              <a:t>Transport for miners underground mine</a:t>
            </a:r>
            <a:endParaRPr lang="en-AU" dirty="0"/>
          </a:p>
        </p:txBody>
      </p:sp>
      <p:pic>
        <p:nvPicPr>
          <p:cNvPr id="1024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539552" y="1916832"/>
            <a:ext cx="3383573" cy="2572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772816"/>
            <a:ext cx="3240360" cy="307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7544" y="4725144"/>
            <a:ext cx="3744416" cy="1200329"/>
          </a:xfrm>
          <a:prstGeom prst="rect">
            <a:avLst/>
          </a:prstGeom>
          <a:noFill/>
        </p:spPr>
        <p:txBody>
          <a:bodyPr wrap="square" rtlCol="0">
            <a:spAutoFit/>
          </a:bodyPr>
          <a:lstStyle/>
          <a:p>
            <a:r>
              <a:rPr lang="en-AU" dirty="0" smtClean="0"/>
              <a:t>As mining technology improved, the miners needed personnel carriers that were produced to transport the miners underground.</a:t>
            </a:r>
            <a:endParaRPr lang="en-AU" dirty="0"/>
          </a:p>
        </p:txBody>
      </p:sp>
    </p:spTree>
    <p:extLst>
      <p:ext uri="{BB962C8B-B14F-4D97-AF65-F5344CB8AC3E}">
        <p14:creationId xmlns:p14="http://schemas.microsoft.com/office/powerpoint/2010/main" val="2427473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AU" dirty="0" smtClean="0"/>
              <a:t>Roofing </a:t>
            </a:r>
            <a:endParaRPr lang="en-AU"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052736"/>
            <a:ext cx="3241747" cy="266429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76" y="2852936"/>
            <a:ext cx="3257687" cy="325180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1389426"/>
            <a:ext cx="3181509" cy="3104892"/>
          </a:xfrm>
          <a:prstGeom prst="rect">
            <a:avLst/>
          </a:prstGeom>
        </p:spPr>
      </p:pic>
      <p:sp>
        <p:nvSpPr>
          <p:cNvPr id="13" name="TextBox 12"/>
          <p:cNvSpPr txBox="1"/>
          <p:nvPr/>
        </p:nvSpPr>
        <p:spPr>
          <a:xfrm>
            <a:off x="313325" y="3827429"/>
            <a:ext cx="2170443" cy="938719"/>
          </a:xfrm>
          <a:prstGeom prst="rect">
            <a:avLst/>
          </a:prstGeom>
          <a:noFill/>
        </p:spPr>
        <p:txBody>
          <a:bodyPr wrap="square" rtlCol="0">
            <a:spAutoFit/>
          </a:bodyPr>
          <a:lstStyle/>
          <a:p>
            <a:r>
              <a:rPr lang="en-AU" sz="1100" dirty="0" smtClean="0"/>
              <a:t>Timber was used to secure the roof and walls.  Timber supports were the main type of supports up until the introduction of  the roof bolting systems.</a:t>
            </a:r>
            <a:endParaRPr lang="en-AU" sz="1100" dirty="0"/>
          </a:p>
        </p:txBody>
      </p:sp>
      <p:sp>
        <p:nvSpPr>
          <p:cNvPr id="14" name="TextBox 13"/>
          <p:cNvSpPr txBox="1"/>
          <p:nvPr/>
        </p:nvSpPr>
        <p:spPr>
          <a:xfrm>
            <a:off x="6084168" y="4507379"/>
            <a:ext cx="2808312" cy="1107996"/>
          </a:xfrm>
          <a:prstGeom prst="rect">
            <a:avLst/>
          </a:prstGeom>
          <a:noFill/>
        </p:spPr>
        <p:txBody>
          <a:bodyPr wrap="square" rtlCol="0">
            <a:spAutoFit/>
          </a:bodyPr>
          <a:lstStyle/>
          <a:p>
            <a:r>
              <a:rPr lang="en-AU" sz="1100" dirty="0" smtClean="0"/>
              <a:t>Roof bolting was a new technology introduced to lessen the risk of rock falls. Different bolting systems were used:</a:t>
            </a:r>
          </a:p>
          <a:p>
            <a:pPr marL="171450" indent="-171450">
              <a:buFont typeface="Arial" pitchFamily="34" charset="0"/>
              <a:buChar char="•"/>
            </a:pPr>
            <a:r>
              <a:rPr lang="en-AU" sz="1100" dirty="0" smtClean="0"/>
              <a:t>Split and wedge anchors</a:t>
            </a:r>
          </a:p>
          <a:p>
            <a:pPr marL="171450" indent="-171450">
              <a:buFont typeface="Arial" pitchFamily="34" charset="0"/>
              <a:buChar char="•"/>
            </a:pPr>
            <a:r>
              <a:rPr lang="en-AU" sz="1100" dirty="0" smtClean="0"/>
              <a:t>Expansion shell anchors</a:t>
            </a:r>
          </a:p>
          <a:p>
            <a:pPr marL="171450" indent="-171450">
              <a:buFont typeface="Arial" pitchFamily="34" charset="0"/>
              <a:buChar char="•"/>
            </a:pPr>
            <a:r>
              <a:rPr lang="en-AU" sz="1100" dirty="0" smtClean="0"/>
              <a:t>Chemical anchors</a:t>
            </a:r>
            <a:endParaRPr lang="en-AU" sz="1100" dirty="0"/>
          </a:p>
        </p:txBody>
      </p:sp>
      <p:sp>
        <p:nvSpPr>
          <p:cNvPr id="15" name="TextBox 14"/>
          <p:cNvSpPr txBox="1"/>
          <p:nvPr/>
        </p:nvSpPr>
        <p:spPr>
          <a:xfrm>
            <a:off x="2555776" y="6309320"/>
            <a:ext cx="3257687" cy="261610"/>
          </a:xfrm>
          <a:prstGeom prst="rect">
            <a:avLst/>
          </a:prstGeom>
          <a:noFill/>
        </p:spPr>
        <p:txBody>
          <a:bodyPr wrap="square" rtlCol="0">
            <a:spAutoFit/>
          </a:bodyPr>
          <a:lstStyle/>
          <a:p>
            <a:r>
              <a:rPr lang="en-AU" sz="1100" dirty="0" smtClean="0"/>
              <a:t>Steel was used instead of timber in  some instances</a:t>
            </a:r>
            <a:endParaRPr lang="en-AU" sz="1100" dirty="0"/>
          </a:p>
        </p:txBody>
      </p:sp>
    </p:spTree>
    <p:extLst>
      <p:ext uri="{BB962C8B-B14F-4D97-AF65-F5344CB8AC3E}">
        <p14:creationId xmlns:p14="http://schemas.microsoft.com/office/powerpoint/2010/main" val="195283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AU" dirty="0" smtClean="0"/>
              <a:t>Open cut mining</a:t>
            </a:r>
            <a:br>
              <a:rPr lang="en-AU" dirty="0" smtClean="0"/>
            </a:br>
            <a:r>
              <a:rPr lang="en-AU" dirty="0" smtClean="0"/>
              <a:t>History</a:t>
            </a:r>
            <a:endParaRPr lang="en-AU" dirty="0"/>
          </a:p>
        </p:txBody>
      </p:sp>
      <p:sp>
        <p:nvSpPr>
          <p:cNvPr id="3" name="Content Placeholder 2"/>
          <p:cNvSpPr>
            <a:spLocks noGrp="1"/>
          </p:cNvSpPr>
          <p:nvPr>
            <p:ph sz="quarter" idx="13"/>
          </p:nvPr>
        </p:nvSpPr>
        <p:spPr/>
        <p:txBody>
          <a:bodyPr/>
          <a:lstStyle/>
          <a:p>
            <a:endParaRPr lang="en-AU" dirty="0"/>
          </a:p>
          <a:p>
            <a:pPr marL="0" indent="0">
              <a:buNone/>
            </a:pPr>
            <a:r>
              <a:rPr lang="en-AU" dirty="0"/>
              <a:t>The first open-cut coal mine was the Commonwealth Coal Mine Number Two Lidsdale, Lithgow, NSW. It commenced operations on 30 November 1939. </a:t>
            </a:r>
            <a:endParaRPr lang="en-AU" dirty="0" smtClean="0"/>
          </a:p>
          <a:p>
            <a:pPr marL="0" indent="0">
              <a:buNone/>
            </a:pPr>
            <a:r>
              <a:rPr lang="en-AU" dirty="0" smtClean="0"/>
              <a:t>In </a:t>
            </a:r>
            <a:r>
              <a:rPr lang="en-AU" dirty="0"/>
              <a:t>the 1940s the underground coal mines of the Cessnock region became less profitable. There was a shift from the traditional underground mine to open-cut. The first open-cut mine in this district in May 1944 was the </a:t>
            </a:r>
            <a:r>
              <a:rPr lang="en-AU" dirty="0" err="1"/>
              <a:t>Caldare</a:t>
            </a:r>
            <a:r>
              <a:rPr lang="en-AU" dirty="0"/>
              <a:t> open-cut mine, which was situated adjacent to the Aberdare Extended Colliery. Many above ground mines were converted into open-cut mines, including Bellbird, Neath and Wallsend Borehole Collieries. </a:t>
            </a:r>
            <a:endParaRPr lang="en-AU" dirty="0" smtClean="0"/>
          </a:p>
          <a:p>
            <a:pPr marL="0" indent="0">
              <a:buNone/>
            </a:pPr>
            <a:r>
              <a:rPr lang="en-AU" dirty="0" smtClean="0"/>
              <a:t>Muswellbrook </a:t>
            </a:r>
            <a:r>
              <a:rPr lang="en-AU" dirty="0"/>
              <a:t>commenced underground mining operations in December 1944. In the early 1950s new mines were being established in Singleton to increase New South Wales coal production to up to 5000 tones per day. </a:t>
            </a:r>
          </a:p>
        </p:txBody>
      </p:sp>
    </p:spTree>
    <p:extLst>
      <p:ext uri="{BB962C8B-B14F-4D97-AF65-F5344CB8AC3E}">
        <p14:creationId xmlns:p14="http://schemas.microsoft.com/office/powerpoint/2010/main" val="1688215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AU" dirty="0" smtClean="0"/>
              <a:t>Open cut mining</a:t>
            </a:r>
            <a:br>
              <a:rPr lang="en-AU" dirty="0" smtClean="0"/>
            </a:br>
            <a:r>
              <a:rPr lang="en-AU" dirty="0" smtClean="0"/>
              <a:t>Method</a:t>
            </a:r>
            <a:endParaRPr lang="en-AU" dirty="0"/>
          </a:p>
        </p:txBody>
      </p:sp>
      <p:sp>
        <p:nvSpPr>
          <p:cNvPr id="3" name="Content Placeholder 2"/>
          <p:cNvSpPr>
            <a:spLocks noGrp="1"/>
          </p:cNvSpPr>
          <p:nvPr>
            <p:ph sz="quarter" idx="13"/>
          </p:nvPr>
        </p:nvSpPr>
        <p:spPr/>
        <p:txBody>
          <a:bodyPr/>
          <a:lstStyle/>
          <a:p>
            <a:pPr marL="0" indent="0">
              <a:buNone/>
            </a:pPr>
            <a:r>
              <a:rPr lang="en-AU" dirty="0" smtClean="0"/>
              <a:t>Open cut mines operate in areas where the coal is generally less than 50 meters deep. Mines do not exceed a depth of 120 meters</a:t>
            </a:r>
          </a:p>
          <a:p>
            <a:pPr marL="0" indent="0">
              <a:buNone/>
            </a:pPr>
            <a:r>
              <a:rPr lang="en-AU" dirty="0" smtClean="0"/>
              <a:t>The top soil is removed and stored for rehabilitation purposes.</a:t>
            </a:r>
          </a:p>
          <a:p>
            <a:pPr marL="0" indent="0">
              <a:buNone/>
            </a:pPr>
            <a:r>
              <a:rPr lang="en-AU" dirty="0" smtClean="0"/>
              <a:t>The overburden (or rock covering the seam) is removed by loosening it using explosions and removing it with draglines.</a:t>
            </a:r>
          </a:p>
          <a:p>
            <a:pPr marL="0" indent="0">
              <a:buNone/>
            </a:pPr>
            <a:r>
              <a:rPr lang="en-AU" dirty="0" smtClean="0"/>
              <a:t>Coal is then dug out using a shovel or small excavators, and is loaded onto trucks or conveyor belts.</a:t>
            </a:r>
          </a:p>
          <a:p>
            <a:pPr marL="0" indent="0">
              <a:buNone/>
            </a:pPr>
            <a:r>
              <a:rPr lang="en-AU" dirty="0" smtClean="0"/>
              <a:t>The coal then goes to a crushing plant, and then to a coal washery.  Impurities are removed in the crushing plant and washery.  These impurities are returned to the mine as part of the rehabilitation process.</a:t>
            </a:r>
          </a:p>
          <a:p>
            <a:pPr marL="0" indent="0">
              <a:buNone/>
            </a:pPr>
            <a:r>
              <a:rPr lang="en-AU" dirty="0" smtClean="0"/>
              <a:t>The washed coal is moved by conveyor to stockpiles where it  is then transported mainly to the power stations or the Port of Newcastle for export.</a:t>
            </a:r>
          </a:p>
          <a:p>
            <a:pPr marL="0" indent="0">
              <a:buNone/>
            </a:pPr>
            <a:endParaRPr lang="en-AU" dirty="0" smtClean="0"/>
          </a:p>
        </p:txBody>
      </p:sp>
    </p:spTree>
    <p:extLst>
      <p:ext uri="{BB962C8B-B14F-4D97-AF65-F5344CB8AC3E}">
        <p14:creationId xmlns:p14="http://schemas.microsoft.com/office/powerpoint/2010/main" val="31119586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498" b="11027"/>
          <a:stretch/>
        </p:blipFill>
        <p:spPr>
          <a:xfrm>
            <a:off x="539552" y="465553"/>
            <a:ext cx="2379403" cy="237940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9108" y="465553"/>
            <a:ext cx="2905594" cy="237626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147" y="3394275"/>
            <a:ext cx="2662926" cy="211026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4828" y="3394275"/>
            <a:ext cx="2661468" cy="210710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4111" y="465553"/>
            <a:ext cx="3026041" cy="2392315"/>
          </a:xfrm>
          <a:prstGeom prst="rect">
            <a:avLst/>
          </a:prstGeom>
        </p:spPr>
      </p:pic>
      <p:sp>
        <p:nvSpPr>
          <p:cNvPr id="8" name="TextBox 7"/>
          <p:cNvSpPr txBox="1"/>
          <p:nvPr/>
        </p:nvSpPr>
        <p:spPr>
          <a:xfrm>
            <a:off x="6903853" y="2966587"/>
            <a:ext cx="936104" cy="369332"/>
          </a:xfrm>
          <a:prstGeom prst="rect">
            <a:avLst/>
          </a:prstGeom>
          <a:noFill/>
        </p:spPr>
        <p:txBody>
          <a:bodyPr wrap="square" rtlCol="0">
            <a:spAutoFit/>
          </a:bodyPr>
          <a:lstStyle/>
          <a:p>
            <a:r>
              <a:rPr lang="en-AU" dirty="0">
                <a:solidFill>
                  <a:srgbClr val="FFFFFF"/>
                </a:solidFill>
              </a:rPr>
              <a:t>Dragline</a:t>
            </a:r>
          </a:p>
        </p:txBody>
      </p:sp>
      <p:sp>
        <p:nvSpPr>
          <p:cNvPr id="9" name="TextBox 8"/>
          <p:cNvSpPr txBox="1"/>
          <p:nvPr/>
        </p:nvSpPr>
        <p:spPr>
          <a:xfrm>
            <a:off x="1120743" y="2864276"/>
            <a:ext cx="756084" cy="369332"/>
          </a:xfrm>
          <a:prstGeom prst="rect">
            <a:avLst/>
          </a:prstGeom>
          <a:noFill/>
        </p:spPr>
        <p:txBody>
          <a:bodyPr wrap="square" rtlCol="0">
            <a:spAutoFit/>
          </a:bodyPr>
          <a:lstStyle/>
          <a:p>
            <a:r>
              <a:rPr lang="en-AU" dirty="0">
                <a:solidFill>
                  <a:srgbClr val="FFFFFF"/>
                </a:solidFill>
              </a:rPr>
              <a:t>Drill</a:t>
            </a:r>
          </a:p>
        </p:txBody>
      </p:sp>
      <p:sp>
        <p:nvSpPr>
          <p:cNvPr id="10" name="TextBox 9"/>
          <p:cNvSpPr txBox="1"/>
          <p:nvPr/>
        </p:nvSpPr>
        <p:spPr>
          <a:xfrm>
            <a:off x="4741145" y="5501376"/>
            <a:ext cx="2398014" cy="369332"/>
          </a:xfrm>
          <a:prstGeom prst="rect">
            <a:avLst/>
          </a:prstGeom>
          <a:noFill/>
        </p:spPr>
        <p:txBody>
          <a:bodyPr wrap="square" rtlCol="0">
            <a:spAutoFit/>
          </a:bodyPr>
          <a:lstStyle/>
          <a:p>
            <a:r>
              <a:rPr lang="en-AU" dirty="0">
                <a:solidFill>
                  <a:srgbClr val="FFFFFF"/>
                </a:solidFill>
              </a:rPr>
              <a:t>Stockpile and reclaimer</a:t>
            </a:r>
          </a:p>
        </p:txBody>
      </p:sp>
      <p:sp>
        <p:nvSpPr>
          <p:cNvPr id="6" name="TextBox 5"/>
          <p:cNvSpPr txBox="1"/>
          <p:nvPr/>
        </p:nvSpPr>
        <p:spPr>
          <a:xfrm>
            <a:off x="1498785" y="5504543"/>
            <a:ext cx="2592288" cy="369332"/>
          </a:xfrm>
          <a:prstGeom prst="rect">
            <a:avLst/>
          </a:prstGeom>
          <a:noFill/>
        </p:spPr>
        <p:txBody>
          <a:bodyPr wrap="square" rtlCol="0">
            <a:spAutoFit/>
          </a:bodyPr>
          <a:lstStyle/>
          <a:p>
            <a:r>
              <a:rPr lang="en-AU" dirty="0">
                <a:solidFill>
                  <a:srgbClr val="FFFFFF"/>
                </a:solidFill>
              </a:rPr>
              <a:t>Shovel or  small excavator</a:t>
            </a:r>
          </a:p>
        </p:txBody>
      </p:sp>
      <p:sp>
        <p:nvSpPr>
          <p:cNvPr id="12" name="TextBox 11"/>
          <p:cNvSpPr txBox="1"/>
          <p:nvPr/>
        </p:nvSpPr>
        <p:spPr>
          <a:xfrm>
            <a:off x="3058979" y="2958620"/>
            <a:ext cx="2736304" cy="369332"/>
          </a:xfrm>
          <a:prstGeom prst="rect">
            <a:avLst/>
          </a:prstGeom>
          <a:noFill/>
        </p:spPr>
        <p:txBody>
          <a:bodyPr wrap="square" rtlCol="0">
            <a:spAutoFit/>
          </a:bodyPr>
          <a:lstStyle/>
          <a:p>
            <a:r>
              <a:rPr lang="en-AU" dirty="0">
                <a:solidFill>
                  <a:srgbClr val="FFFFFF"/>
                </a:solidFill>
              </a:rPr>
              <a:t>Mount Thorley Open Cut Mine</a:t>
            </a:r>
          </a:p>
        </p:txBody>
      </p:sp>
    </p:spTree>
    <p:extLst>
      <p:ext uri="{BB962C8B-B14F-4D97-AF65-F5344CB8AC3E}">
        <p14:creationId xmlns:p14="http://schemas.microsoft.com/office/powerpoint/2010/main" val="35617863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467283"/>
            <a:ext cx="7891054" cy="5201848"/>
          </a:xfrm>
          <a:prstGeom prst="rect">
            <a:avLst/>
          </a:prstGeom>
        </p:spPr>
      </p:pic>
      <p:sp>
        <p:nvSpPr>
          <p:cNvPr id="8" name="Down Arrow Callout 7"/>
          <p:cNvSpPr/>
          <p:nvPr/>
        </p:nvSpPr>
        <p:spPr>
          <a:xfrm rot="16200000">
            <a:off x="503548" y="4113076"/>
            <a:ext cx="504056" cy="129614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9" name="TextBox 8"/>
          <p:cNvSpPr txBox="1"/>
          <p:nvPr/>
        </p:nvSpPr>
        <p:spPr>
          <a:xfrm>
            <a:off x="107504" y="4551511"/>
            <a:ext cx="864096" cy="461665"/>
          </a:xfrm>
          <a:prstGeom prst="rect">
            <a:avLst/>
          </a:prstGeom>
          <a:noFill/>
        </p:spPr>
        <p:txBody>
          <a:bodyPr wrap="square" rtlCol="0">
            <a:spAutoFit/>
          </a:bodyPr>
          <a:lstStyle/>
          <a:p>
            <a:r>
              <a:rPr lang="en-AU" sz="1200" dirty="0">
                <a:solidFill>
                  <a:srgbClr val="FFFFFF"/>
                </a:solidFill>
              </a:rPr>
              <a:t>4 Wheel Drive</a:t>
            </a:r>
          </a:p>
        </p:txBody>
      </p:sp>
      <p:sp>
        <p:nvSpPr>
          <p:cNvPr id="10" name="Up Arrow Callout 9"/>
          <p:cNvSpPr/>
          <p:nvPr/>
        </p:nvSpPr>
        <p:spPr>
          <a:xfrm>
            <a:off x="3707904" y="4761148"/>
            <a:ext cx="576064" cy="756084"/>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11" name="TextBox 10"/>
          <p:cNvSpPr txBox="1"/>
          <p:nvPr/>
        </p:nvSpPr>
        <p:spPr>
          <a:xfrm>
            <a:off x="3707904" y="5139190"/>
            <a:ext cx="576064" cy="307777"/>
          </a:xfrm>
          <a:prstGeom prst="rect">
            <a:avLst/>
          </a:prstGeom>
          <a:noFill/>
        </p:spPr>
        <p:txBody>
          <a:bodyPr wrap="square" rtlCol="0">
            <a:spAutoFit/>
          </a:bodyPr>
          <a:lstStyle/>
          <a:p>
            <a:r>
              <a:rPr lang="en-AU" sz="1400" dirty="0">
                <a:solidFill>
                  <a:srgbClr val="FFFFFF"/>
                </a:solidFill>
              </a:rPr>
              <a:t>Miner</a:t>
            </a:r>
          </a:p>
        </p:txBody>
      </p:sp>
      <p:sp>
        <p:nvSpPr>
          <p:cNvPr id="12" name="TextBox 11"/>
          <p:cNvSpPr txBox="1"/>
          <p:nvPr/>
        </p:nvSpPr>
        <p:spPr>
          <a:xfrm>
            <a:off x="2339752" y="6093296"/>
            <a:ext cx="4248472" cy="923330"/>
          </a:xfrm>
          <a:prstGeom prst="rect">
            <a:avLst/>
          </a:prstGeom>
          <a:noFill/>
        </p:spPr>
        <p:txBody>
          <a:bodyPr wrap="square" rtlCol="0">
            <a:spAutoFit/>
          </a:bodyPr>
          <a:lstStyle/>
          <a:p>
            <a:r>
              <a:rPr lang="en-AU" dirty="0">
                <a:solidFill>
                  <a:srgbClr val="FFFFFF"/>
                </a:solidFill>
              </a:rPr>
              <a:t>Open cut  Drag line at </a:t>
            </a:r>
            <a:r>
              <a:rPr lang="en-AU" dirty="0" err="1">
                <a:solidFill>
                  <a:srgbClr val="FFFFFF"/>
                </a:solidFill>
              </a:rPr>
              <a:t>Saxonvale</a:t>
            </a:r>
            <a:r>
              <a:rPr lang="en-AU" dirty="0">
                <a:solidFill>
                  <a:srgbClr val="FFFFFF"/>
                </a:solidFill>
              </a:rPr>
              <a:t> Mine  Hunter Valley NSW</a:t>
            </a:r>
          </a:p>
          <a:p>
            <a:endParaRPr lang="en-AU" dirty="0">
              <a:solidFill>
                <a:srgbClr val="FFFFFF"/>
              </a:solidFill>
            </a:endParaRPr>
          </a:p>
        </p:txBody>
      </p:sp>
    </p:spTree>
    <p:extLst>
      <p:ext uri="{BB962C8B-B14F-4D97-AF65-F5344CB8AC3E}">
        <p14:creationId xmlns:p14="http://schemas.microsoft.com/office/powerpoint/2010/main" val="5653111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AU" dirty="0" smtClean="0"/>
              <a:t>Contents</a:t>
            </a:r>
            <a:endParaRPr lang="en-AU" dirty="0"/>
          </a:p>
        </p:txBody>
      </p:sp>
      <p:sp>
        <p:nvSpPr>
          <p:cNvPr id="3" name="Content Placeholder 2"/>
          <p:cNvSpPr>
            <a:spLocks noGrp="1"/>
          </p:cNvSpPr>
          <p:nvPr>
            <p:ph sz="quarter" idx="13"/>
          </p:nvPr>
        </p:nvSpPr>
        <p:spPr/>
        <p:txBody>
          <a:bodyPr/>
          <a:lstStyle/>
          <a:p>
            <a:r>
              <a:rPr lang="en-AU" dirty="0" smtClean="0"/>
              <a:t>How is coal mined</a:t>
            </a:r>
          </a:p>
          <a:p>
            <a:r>
              <a:rPr lang="en-AU" dirty="0" smtClean="0"/>
              <a:t>Underground mining</a:t>
            </a:r>
          </a:p>
          <a:p>
            <a:r>
              <a:rPr lang="en-AU" dirty="0" smtClean="0"/>
              <a:t>Open cut mining</a:t>
            </a:r>
          </a:p>
          <a:p>
            <a:r>
              <a:rPr lang="en-AU" dirty="0" smtClean="0"/>
              <a:t>Mine rehabilitation</a:t>
            </a:r>
          </a:p>
          <a:p>
            <a:endParaRPr lang="en-AU" dirty="0" smtClean="0"/>
          </a:p>
          <a:p>
            <a:endParaRPr lang="en-AU" dirty="0"/>
          </a:p>
        </p:txBody>
      </p:sp>
    </p:spTree>
    <p:extLst>
      <p:ext uri="{BB962C8B-B14F-4D97-AF65-F5344CB8AC3E}">
        <p14:creationId xmlns:p14="http://schemas.microsoft.com/office/powerpoint/2010/main" val="17382920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268760"/>
            <a:ext cx="3419856" cy="519379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332656"/>
            <a:ext cx="4983480" cy="3273552"/>
          </a:xfrm>
          <a:prstGeom prst="rect">
            <a:avLst/>
          </a:prstGeom>
        </p:spPr>
      </p:pic>
      <p:sp>
        <p:nvSpPr>
          <p:cNvPr id="4" name="TextBox 3"/>
          <p:cNvSpPr txBox="1"/>
          <p:nvPr/>
        </p:nvSpPr>
        <p:spPr>
          <a:xfrm>
            <a:off x="4644008" y="3865656"/>
            <a:ext cx="3672408" cy="646331"/>
          </a:xfrm>
          <a:prstGeom prst="rect">
            <a:avLst/>
          </a:prstGeom>
          <a:noFill/>
        </p:spPr>
        <p:txBody>
          <a:bodyPr wrap="square" rtlCol="0">
            <a:spAutoFit/>
          </a:bodyPr>
          <a:lstStyle/>
          <a:p>
            <a:r>
              <a:rPr lang="en-AU" dirty="0">
                <a:solidFill>
                  <a:srgbClr val="FFFFFF"/>
                </a:solidFill>
              </a:rPr>
              <a:t>Open cut machinery at </a:t>
            </a:r>
            <a:r>
              <a:rPr lang="en-AU" dirty="0" err="1">
                <a:solidFill>
                  <a:srgbClr val="FFFFFF"/>
                </a:solidFill>
              </a:rPr>
              <a:t>Saxonvale</a:t>
            </a:r>
            <a:r>
              <a:rPr lang="en-AU" dirty="0">
                <a:solidFill>
                  <a:srgbClr val="FFFFFF"/>
                </a:solidFill>
              </a:rPr>
              <a:t> Mine  Hunter Valley NSW</a:t>
            </a:r>
          </a:p>
        </p:txBody>
      </p:sp>
    </p:spTree>
    <p:extLst>
      <p:ext uri="{BB962C8B-B14F-4D97-AF65-F5344CB8AC3E}">
        <p14:creationId xmlns:p14="http://schemas.microsoft.com/office/powerpoint/2010/main" val="18759869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AU" dirty="0" smtClean="0"/>
              <a:t>Rehabilitation</a:t>
            </a:r>
            <a:endParaRPr lang="en-AU" dirty="0"/>
          </a:p>
        </p:txBody>
      </p:sp>
      <p:sp>
        <p:nvSpPr>
          <p:cNvPr id="3" name="Content Placeholder 2"/>
          <p:cNvSpPr>
            <a:spLocks noGrp="1"/>
          </p:cNvSpPr>
          <p:nvPr>
            <p:ph sz="quarter" idx="13"/>
          </p:nvPr>
        </p:nvSpPr>
        <p:spPr/>
        <p:txBody>
          <a:bodyPr/>
          <a:lstStyle/>
          <a:p>
            <a:r>
              <a:rPr lang="en-AU" dirty="0"/>
              <a:t>After mining the land is rehabilitated. The pits or voids are progressively filled with the waste material, re-contoured and replanted with vegetation suitable to its post mining use. The final void is often reconstructed to form a lake or dam. </a:t>
            </a:r>
            <a:endParaRPr lang="en-AU" dirty="0" smtClean="0"/>
          </a:p>
          <a:p>
            <a:endParaRPr lang="en-AU" dirty="0"/>
          </a:p>
          <a:p>
            <a:r>
              <a:rPr lang="en-AU" dirty="0" smtClean="0"/>
              <a:t>Legislation requires coal mining companies to set aside funds to ensure old mine sites are rehabilitated. As at 2008 the NSW Government held 927 million dollars in Environmental securities.</a:t>
            </a:r>
          </a:p>
          <a:p>
            <a:pPr marL="0" indent="0">
              <a:buNone/>
            </a:pPr>
            <a:endParaRPr lang="en-AU" dirty="0"/>
          </a:p>
        </p:txBody>
      </p:sp>
      <p:pic>
        <p:nvPicPr>
          <p:cNvPr id="717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b="6475"/>
          <a:stretch/>
        </p:blipFill>
        <p:spPr bwMode="auto">
          <a:xfrm>
            <a:off x="2627784" y="3789040"/>
            <a:ext cx="3315427" cy="2020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73471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The Buchanan Borehole Colliery</a:t>
            </a:r>
            <a:endParaRPr lang="en-AU"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043608" y="1628800"/>
            <a:ext cx="2905239" cy="41148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1615895"/>
            <a:ext cx="2764171" cy="4104456"/>
          </a:xfrm>
          <a:prstGeom prst="rect">
            <a:avLst/>
          </a:prstGeom>
        </p:spPr>
      </p:pic>
    </p:spTree>
    <p:extLst>
      <p:ext uri="{BB962C8B-B14F-4D97-AF65-F5344CB8AC3E}">
        <p14:creationId xmlns:p14="http://schemas.microsoft.com/office/powerpoint/2010/main" val="33552749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7487" y="3284984"/>
            <a:ext cx="3402124" cy="2551593"/>
          </a:xfrm>
          <a:prstGeom prst="rect">
            <a:avLst/>
          </a:prstGeom>
        </p:spPr>
      </p:pic>
      <p:sp>
        <p:nvSpPr>
          <p:cNvPr id="2" name="Title 1"/>
          <p:cNvSpPr>
            <a:spLocks noGrp="1"/>
          </p:cNvSpPr>
          <p:nvPr>
            <p:ph type="title"/>
          </p:nvPr>
        </p:nvSpPr>
        <p:spPr/>
        <p:txBody>
          <a:bodyPr/>
          <a:lstStyle/>
          <a:p>
            <a:pPr algn="ctr"/>
            <a:r>
              <a:rPr lang="en-AU" dirty="0" smtClean="0"/>
              <a:t>Mine rehabilitation </a:t>
            </a:r>
            <a:br>
              <a:rPr lang="en-AU" dirty="0" smtClean="0"/>
            </a:br>
            <a:r>
              <a:rPr lang="en-AU" dirty="0" err="1" smtClean="0"/>
              <a:t>Richley</a:t>
            </a:r>
            <a:r>
              <a:rPr lang="en-AU" dirty="0" smtClean="0"/>
              <a:t> Reserve – Black Butt</a:t>
            </a:r>
            <a:endParaRPr lang="en-AU" dirty="0"/>
          </a:p>
        </p:txBody>
      </p:sp>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467544" y="1700808"/>
            <a:ext cx="3432043" cy="2574032"/>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6" y="1628800"/>
            <a:ext cx="3552394" cy="2664296"/>
          </a:xfrm>
          <a:prstGeom prst="rect">
            <a:avLst/>
          </a:prstGeom>
        </p:spPr>
      </p:pic>
      <p:sp>
        <p:nvSpPr>
          <p:cNvPr id="7" name="TextBox 6"/>
          <p:cNvSpPr txBox="1"/>
          <p:nvPr/>
        </p:nvSpPr>
        <p:spPr>
          <a:xfrm>
            <a:off x="971600" y="6021288"/>
            <a:ext cx="7272808" cy="646331"/>
          </a:xfrm>
          <a:prstGeom prst="rect">
            <a:avLst/>
          </a:prstGeom>
          <a:noFill/>
        </p:spPr>
        <p:txBody>
          <a:bodyPr wrap="square" rtlCol="0">
            <a:spAutoFit/>
          </a:bodyPr>
          <a:lstStyle/>
          <a:p>
            <a:pPr algn="ctr"/>
            <a:r>
              <a:rPr lang="en-AU" dirty="0" smtClean="0">
                <a:solidFill>
                  <a:srgbClr val="FFFFFF"/>
                </a:solidFill>
              </a:rPr>
              <a:t>Once Buchannan Borehole Colliery, few visitors to Blackbut</a:t>
            </a:r>
            <a:r>
              <a:rPr lang="en-AU" dirty="0">
                <a:solidFill>
                  <a:srgbClr val="FFFFFF"/>
                </a:solidFill>
              </a:rPr>
              <a:t>t</a:t>
            </a:r>
            <a:r>
              <a:rPr lang="en-AU" dirty="0" smtClean="0">
                <a:solidFill>
                  <a:srgbClr val="FFFFFF"/>
                </a:solidFill>
              </a:rPr>
              <a:t> Reserve would realise this is a rehabilitated mine site</a:t>
            </a:r>
            <a:endParaRPr lang="en-AU" dirty="0">
              <a:solidFill>
                <a:srgbClr val="FFFFFF"/>
              </a:solidFill>
            </a:endParaRPr>
          </a:p>
        </p:txBody>
      </p:sp>
    </p:spTree>
    <p:extLst>
      <p:ext uri="{BB962C8B-B14F-4D97-AF65-F5344CB8AC3E}">
        <p14:creationId xmlns:p14="http://schemas.microsoft.com/office/powerpoint/2010/main" val="25230391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3355062"/>
            <a:ext cx="2459766" cy="1844824"/>
          </a:xfrm>
          <a:prstGeom prst="rect">
            <a:avLst/>
          </a:prstGeom>
        </p:spPr>
      </p:pic>
      <p:sp>
        <p:nvSpPr>
          <p:cNvPr id="2" name="Title 1"/>
          <p:cNvSpPr>
            <a:spLocks noGrp="1"/>
          </p:cNvSpPr>
          <p:nvPr>
            <p:ph type="title"/>
          </p:nvPr>
        </p:nvSpPr>
        <p:spPr/>
        <p:txBody>
          <a:bodyPr/>
          <a:lstStyle/>
          <a:p>
            <a:pPr algn="ctr"/>
            <a:r>
              <a:rPr lang="en-AU" dirty="0" smtClean="0"/>
              <a:t>Mine rehabilitation</a:t>
            </a:r>
            <a:br>
              <a:rPr lang="en-AU" dirty="0" smtClean="0"/>
            </a:br>
            <a:r>
              <a:rPr lang="en-AU" dirty="0" smtClean="0"/>
              <a:t>John Darling – Lambton B</a:t>
            </a:r>
            <a:endParaRPr lang="en-AU" dirty="0"/>
          </a:p>
        </p:txBody>
      </p:sp>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051720" y="1709936"/>
            <a:ext cx="2855979" cy="2141984"/>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6252" y="2780928"/>
            <a:ext cx="3240360" cy="2430270"/>
          </a:xfrm>
          <a:prstGeom prst="rect">
            <a:avLst/>
          </a:prstGeom>
        </p:spPr>
      </p:pic>
      <p:sp>
        <p:nvSpPr>
          <p:cNvPr id="7" name="TextBox 6"/>
          <p:cNvSpPr txBox="1"/>
          <p:nvPr/>
        </p:nvSpPr>
        <p:spPr>
          <a:xfrm>
            <a:off x="5196252" y="2136884"/>
            <a:ext cx="3240360" cy="646331"/>
          </a:xfrm>
          <a:prstGeom prst="rect">
            <a:avLst/>
          </a:prstGeom>
          <a:noFill/>
        </p:spPr>
        <p:txBody>
          <a:bodyPr wrap="square" rtlCol="0">
            <a:spAutoFit/>
          </a:bodyPr>
          <a:lstStyle/>
          <a:p>
            <a:r>
              <a:rPr lang="en-AU" dirty="0" smtClean="0">
                <a:solidFill>
                  <a:srgbClr val="FFFFFF"/>
                </a:solidFill>
              </a:rPr>
              <a:t>Lambton B Colliery is now a housing estate</a:t>
            </a:r>
            <a:endParaRPr lang="en-AU" dirty="0">
              <a:solidFill>
                <a:srgbClr val="FFFFFF"/>
              </a:solidFill>
            </a:endParaRPr>
          </a:p>
        </p:txBody>
      </p:sp>
      <p:sp>
        <p:nvSpPr>
          <p:cNvPr id="8" name="TextBox 7"/>
          <p:cNvSpPr txBox="1"/>
          <p:nvPr/>
        </p:nvSpPr>
        <p:spPr>
          <a:xfrm>
            <a:off x="3059832" y="4077072"/>
            <a:ext cx="1656184" cy="1200329"/>
          </a:xfrm>
          <a:prstGeom prst="rect">
            <a:avLst/>
          </a:prstGeom>
          <a:noFill/>
        </p:spPr>
        <p:txBody>
          <a:bodyPr wrap="square" rtlCol="0">
            <a:spAutoFit/>
          </a:bodyPr>
          <a:lstStyle/>
          <a:p>
            <a:r>
              <a:rPr lang="en-AU" dirty="0" smtClean="0">
                <a:solidFill>
                  <a:srgbClr val="FFFFFF"/>
                </a:solidFill>
              </a:rPr>
              <a:t>John Darling Colliery is now Belmont Christian College</a:t>
            </a:r>
            <a:endParaRPr lang="en-AU" dirty="0">
              <a:solidFill>
                <a:srgbClr val="FFFFFF"/>
              </a:solidFill>
            </a:endParaRPr>
          </a:p>
        </p:txBody>
      </p:sp>
    </p:spTree>
    <p:extLst>
      <p:ext uri="{BB962C8B-B14F-4D97-AF65-F5344CB8AC3E}">
        <p14:creationId xmlns:p14="http://schemas.microsoft.com/office/powerpoint/2010/main" val="2841876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AU" dirty="0" err="1" smtClean="0"/>
              <a:t>hOw</a:t>
            </a:r>
            <a:r>
              <a:rPr lang="en-AU" dirty="0" smtClean="0"/>
              <a:t> is coal mined in the Hunter Valley?</a:t>
            </a:r>
            <a:endParaRPr lang="en-AU" dirty="0"/>
          </a:p>
        </p:txBody>
      </p:sp>
      <p:sp>
        <p:nvSpPr>
          <p:cNvPr id="3" name="Content Placeholder 2"/>
          <p:cNvSpPr>
            <a:spLocks noGrp="1"/>
          </p:cNvSpPr>
          <p:nvPr>
            <p:ph sz="quarter" idx="13"/>
          </p:nvPr>
        </p:nvSpPr>
        <p:spPr/>
        <p:txBody>
          <a:bodyPr>
            <a:normAutofit fontScale="85000" lnSpcReduction="10000"/>
          </a:bodyPr>
          <a:lstStyle/>
          <a:p>
            <a:pPr marL="0" indent="0">
              <a:buNone/>
            </a:pPr>
            <a:r>
              <a:rPr lang="en-AU" sz="3000" dirty="0" smtClean="0"/>
              <a:t>There are two main ways of mining coal in the Hunter Valley</a:t>
            </a:r>
          </a:p>
          <a:p>
            <a:r>
              <a:rPr lang="en-AU" sz="3000" dirty="0" smtClean="0"/>
              <a:t>Underground</a:t>
            </a:r>
          </a:p>
          <a:p>
            <a:r>
              <a:rPr lang="en-AU" sz="3000" dirty="0" smtClean="0"/>
              <a:t>Open cut</a:t>
            </a:r>
          </a:p>
          <a:p>
            <a:pPr marL="0" indent="0">
              <a:buNone/>
            </a:pPr>
            <a:r>
              <a:rPr lang="en-AU" sz="3000" dirty="0" smtClean="0"/>
              <a:t>Underground mining methods can be split up into the following:</a:t>
            </a:r>
          </a:p>
          <a:p>
            <a:r>
              <a:rPr lang="en-AU" sz="3000" dirty="0" err="1" smtClean="0"/>
              <a:t>Bord</a:t>
            </a:r>
            <a:r>
              <a:rPr lang="en-AU" sz="3000" dirty="0" smtClean="0"/>
              <a:t> and pillar</a:t>
            </a:r>
          </a:p>
          <a:p>
            <a:r>
              <a:rPr lang="en-AU" sz="3000" dirty="0" smtClean="0"/>
              <a:t>Short wall</a:t>
            </a:r>
          </a:p>
          <a:p>
            <a:r>
              <a:rPr lang="en-AU" sz="3000" dirty="0" smtClean="0"/>
              <a:t>Long wall</a:t>
            </a:r>
          </a:p>
          <a:p>
            <a:pPr>
              <a:buFont typeface="Wingdings" pitchFamily="2" charset="2"/>
              <a:buChar char="Ø"/>
            </a:pPr>
            <a:endParaRPr lang="en-AU" dirty="0" smtClean="0"/>
          </a:p>
          <a:p>
            <a:endParaRPr lang="en-AU" dirty="0"/>
          </a:p>
        </p:txBody>
      </p:sp>
    </p:spTree>
    <p:extLst>
      <p:ext uri="{BB962C8B-B14F-4D97-AF65-F5344CB8AC3E}">
        <p14:creationId xmlns:p14="http://schemas.microsoft.com/office/powerpoint/2010/main" val="12407435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AU" dirty="0" smtClean="0"/>
              <a:t>How does NSW mine coal</a:t>
            </a:r>
            <a:endParaRPr lang="en-AU"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89"/>
          <a:stretch/>
        </p:blipFill>
        <p:spPr bwMode="auto">
          <a:xfrm>
            <a:off x="899592" y="1516285"/>
            <a:ext cx="6984776" cy="4017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85272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lgn="ctr"/>
            <a:r>
              <a:rPr lang="en-AU" dirty="0" smtClean="0"/>
              <a:t>Underground mining </a:t>
            </a:r>
            <a:br>
              <a:rPr lang="en-AU" dirty="0" smtClean="0"/>
            </a:br>
            <a:r>
              <a:rPr lang="en-AU" dirty="0" smtClean="0"/>
              <a:t>Methods</a:t>
            </a:r>
            <a:endParaRPr lang="en-AU" dirty="0"/>
          </a:p>
        </p:txBody>
      </p:sp>
      <p:sp>
        <p:nvSpPr>
          <p:cNvPr id="3" name="TextBox 2"/>
          <p:cNvSpPr txBox="1"/>
          <p:nvPr/>
        </p:nvSpPr>
        <p:spPr>
          <a:xfrm>
            <a:off x="539552" y="1700808"/>
            <a:ext cx="6840760" cy="3416320"/>
          </a:xfrm>
          <a:prstGeom prst="rect">
            <a:avLst/>
          </a:prstGeom>
          <a:noFill/>
        </p:spPr>
        <p:txBody>
          <a:bodyPr wrap="square" rtlCol="0">
            <a:spAutoFit/>
          </a:bodyPr>
          <a:lstStyle/>
          <a:p>
            <a:r>
              <a:rPr lang="en-AU" dirty="0">
                <a:solidFill>
                  <a:srgbClr val="FFFFFF"/>
                </a:solidFill>
              </a:rPr>
              <a:t>There are two main methods of underground mining.</a:t>
            </a:r>
          </a:p>
          <a:p>
            <a:endParaRPr lang="en-AU" dirty="0">
              <a:solidFill>
                <a:srgbClr val="FFFFFF"/>
              </a:solidFill>
            </a:endParaRPr>
          </a:p>
          <a:p>
            <a:pPr marL="285750" indent="-285750">
              <a:buFont typeface="Arial" pitchFamily="34" charset="0"/>
              <a:buChar char="•"/>
            </a:pPr>
            <a:r>
              <a:rPr lang="en-AU" dirty="0">
                <a:solidFill>
                  <a:srgbClr val="FFFFFF"/>
                </a:solidFill>
              </a:rPr>
              <a:t>The </a:t>
            </a:r>
            <a:r>
              <a:rPr lang="en-AU" dirty="0" err="1">
                <a:solidFill>
                  <a:srgbClr val="FFFFFF"/>
                </a:solidFill>
              </a:rPr>
              <a:t>bord</a:t>
            </a:r>
            <a:r>
              <a:rPr lang="en-AU" dirty="0">
                <a:solidFill>
                  <a:srgbClr val="FFFFFF"/>
                </a:solidFill>
              </a:rPr>
              <a:t> and pillar method (extracts 50% to 60% of coal)</a:t>
            </a:r>
          </a:p>
          <a:p>
            <a:endParaRPr lang="en-AU" dirty="0">
              <a:solidFill>
                <a:srgbClr val="FFFFFF"/>
              </a:solidFill>
            </a:endParaRPr>
          </a:p>
          <a:p>
            <a:r>
              <a:rPr lang="en-AU" dirty="0">
                <a:solidFill>
                  <a:srgbClr val="FFFFFF"/>
                </a:solidFill>
              </a:rPr>
              <a:t>The </a:t>
            </a:r>
            <a:r>
              <a:rPr lang="en-AU" dirty="0" err="1">
                <a:solidFill>
                  <a:srgbClr val="FFFFFF"/>
                </a:solidFill>
              </a:rPr>
              <a:t>bord</a:t>
            </a:r>
            <a:r>
              <a:rPr lang="en-AU" dirty="0">
                <a:solidFill>
                  <a:srgbClr val="FFFFFF"/>
                </a:solidFill>
              </a:rPr>
              <a:t> and pillar method was used in the convicts mines, and was considered the latest method. It was introduced by convict miner John L Platt.</a:t>
            </a:r>
          </a:p>
          <a:p>
            <a:endParaRPr lang="en-AU" dirty="0">
              <a:solidFill>
                <a:srgbClr val="FFFFFF"/>
              </a:solidFill>
            </a:endParaRPr>
          </a:p>
          <a:p>
            <a:pPr marL="285750" indent="-285750">
              <a:buFont typeface="Arial" pitchFamily="34" charset="0"/>
              <a:buChar char="•"/>
            </a:pPr>
            <a:r>
              <a:rPr lang="en-AU" dirty="0">
                <a:solidFill>
                  <a:srgbClr val="FFFFFF"/>
                </a:solidFill>
              </a:rPr>
              <a:t>The long wall method (extracts 75% and over of coal</a:t>
            </a:r>
            <a:r>
              <a:rPr lang="en-AU" dirty="0" smtClean="0">
                <a:solidFill>
                  <a:srgbClr val="FFFFFF"/>
                </a:solidFill>
              </a:rPr>
              <a:t>.)</a:t>
            </a:r>
            <a:endParaRPr lang="en-AU" dirty="0">
              <a:solidFill>
                <a:srgbClr val="FFFFFF"/>
              </a:solidFill>
            </a:endParaRPr>
          </a:p>
          <a:p>
            <a:pPr marL="285750" indent="-285750">
              <a:buFont typeface="Arial" pitchFamily="34" charset="0"/>
              <a:buChar char="•"/>
            </a:pPr>
            <a:endParaRPr lang="en-AU" dirty="0">
              <a:solidFill>
                <a:srgbClr val="FFFFFF"/>
              </a:solidFill>
            </a:endParaRPr>
          </a:p>
          <a:p>
            <a:r>
              <a:rPr lang="en-AU" dirty="0">
                <a:solidFill>
                  <a:srgbClr val="00B050"/>
                </a:solidFill>
                <a:hlinkClick r:id="rId2"/>
              </a:rPr>
              <a:t>Methods</a:t>
            </a:r>
            <a:endParaRPr lang="en-AU" dirty="0">
              <a:solidFill>
                <a:srgbClr val="00B050"/>
              </a:solidFill>
            </a:endParaRPr>
          </a:p>
          <a:p>
            <a:endParaRPr lang="en-AU" dirty="0">
              <a:solidFill>
                <a:srgbClr val="00B050"/>
              </a:solidFill>
            </a:endParaRPr>
          </a:p>
          <a:p>
            <a:r>
              <a:rPr lang="en-AU" dirty="0">
                <a:solidFill>
                  <a:srgbClr val="00B050"/>
                </a:solidFill>
                <a:hlinkClick r:id="rId3"/>
              </a:rPr>
              <a:t>Images of Long wall Shearers</a:t>
            </a:r>
            <a:endParaRPr lang="en-AU" dirty="0">
              <a:solidFill>
                <a:srgbClr val="00B050"/>
              </a:solidFill>
            </a:endParaRPr>
          </a:p>
        </p:txBody>
      </p:sp>
    </p:spTree>
    <p:extLst>
      <p:ext uri="{BB962C8B-B14F-4D97-AF65-F5344CB8AC3E}">
        <p14:creationId xmlns:p14="http://schemas.microsoft.com/office/powerpoint/2010/main" val="33285585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2413" t="6789" b="13508"/>
          <a:stretch/>
        </p:blipFill>
        <p:spPr>
          <a:xfrm>
            <a:off x="464357" y="1700808"/>
            <a:ext cx="7992888" cy="3848905"/>
          </a:xfrm>
          <a:prstGeom prst="rect">
            <a:avLst/>
          </a:prstGeom>
        </p:spPr>
      </p:pic>
      <p:sp>
        <p:nvSpPr>
          <p:cNvPr id="3" name="TextBox 2"/>
          <p:cNvSpPr txBox="1"/>
          <p:nvPr/>
        </p:nvSpPr>
        <p:spPr>
          <a:xfrm>
            <a:off x="464357" y="332656"/>
            <a:ext cx="7924067" cy="584775"/>
          </a:xfrm>
          <a:prstGeom prst="rect">
            <a:avLst/>
          </a:prstGeom>
          <a:noFill/>
        </p:spPr>
        <p:txBody>
          <a:bodyPr wrap="square" rtlCol="0" anchor="ctr">
            <a:spAutoFit/>
          </a:bodyPr>
          <a:lstStyle/>
          <a:p>
            <a:pPr algn="ctr"/>
            <a:r>
              <a:rPr lang="en-AU" sz="3200" dirty="0">
                <a:solidFill>
                  <a:srgbClr val="FFFFFF"/>
                </a:solidFill>
              </a:rPr>
              <a:t>Types of underground </a:t>
            </a:r>
            <a:r>
              <a:rPr lang="en-AU" sz="3200" dirty="0" smtClean="0">
                <a:solidFill>
                  <a:srgbClr val="FFFFFF"/>
                </a:solidFill>
              </a:rPr>
              <a:t>mines</a:t>
            </a:r>
            <a:endParaRPr lang="en-AU" sz="3200" dirty="0">
              <a:solidFill>
                <a:srgbClr val="FFFFFF"/>
              </a:solidFill>
            </a:endParaRPr>
          </a:p>
        </p:txBody>
      </p:sp>
    </p:spTree>
    <p:extLst>
      <p:ext uri="{BB962C8B-B14F-4D97-AF65-F5344CB8AC3E}">
        <p14:creationId xmlns:p14="http://schemas.microsoft.com/office/powerpoint/2010/main" val="22499393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820983"/>
            <a:ext cx="3130026" cy="250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chor="ctr"/>
          <a:lstStyle/>
          <a:p>
            <a:pPr algn="ctr"/>
            <a:r>
              <a:rPr lang="en-AU" dirty="0" smtClean="0"/>
              <a:t>Underground Mining entrance</a:t>
            </a:r>
            <a:endParaRPr lang="en-AU"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916832"/>
            <a:ext cx="2016224" cy="267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36096" y="4869160"/>
            <a:ext cx="2376264" cy="646331"/>
          </a:xfrm>
          <a:prstGeom prst="rect">
            <a:avLst/>
          </a:prstGeom>
          <a:noFill/>
        </p:spPr>
        <p:txBody>
          <a:bodyPr wrap="square" rtlCol="0">
            <a:spAutoFit/>
          </a:bodyPr>
          <a:lstStyle/>
          <a:p>
            <a:r>
              <a:rPr lang="en-AU" dirty="0" smtClean="0"/>
              <a:t>Mine tunnel entrance at Fort </a:t>
            </a:r>
            <a:r>
              <a:rPr lang="en-AU" dirty="0" err="1" smtClean="0"/>
              <a:t>Scratchely</a:t>
            </a:r>
            <a:r>
              <a:rPr lang="en-AU" dirty="0" smtClean="0"/>
              <a:t> </a:t>
            </a:r>
            <a:endParaRPr lang="en-AU" dirty="0"/>
          </a:p>
        </p:txBody>
      </p:sp>
      <p:sp>
        <p:nvSpPr>
          <p:cNvPr id="5" name="TextBox 4"/>
          <p:cNvSpPr txBox="1"/>
          <p:nvPr/>
        </p:nvSpPr>
        <p:spPr>
          <a:xfrm>
            <a:off x="683568" y="4595719"/>
            <a:ext cx="3096344" cy="646331"/>
          </a:xfrm>
          <a:prstGeom prst="rect">
            <a:avLst/>
          </a:prstGeom>
          <a:noFill/>
        </p:spPr>
        <p:txBody>
          <a:bodyPr wrap="square" rtlCol="0">
            <a:spAutoFit/>
          </a:bodyPr>
          <a:lstStyle/>
          <a:p>
            <a:r>
              <a:rPr lang="en-AU" dirty="0" smtClean="0"/>
              <a:t>Drift entrance West Wallsend Colliery</a:t>
            </a:r>
            <a:endParaRPr lang="en-AU" dirty="0"/>
          </a:p>
        </p:txBody>
      </p:sp>
    </p:spTree>
    <p:extLst>
      <p:ext uri="{BB962C8B-B14F-4D97-AF65-F5344CB8AC3E}">
        <p14:creationId xmlns:p14="http://schemas.microsoft.com/office/powerpoint/2010/main" val="16084166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634082"/>
          </a:xfrm>
        </p:spPr>
        <p:txBody>
          <a:bodyPr anchor="t"/>
          <a:lstStyle/>
          <a:p>
            <a:pPr algn="ctr"/>
            <a:r>
              <a:rPr lang="en-AU" dirty="0" smtClean="0"/>
              <a:t>mine shaft</a:t>
            </a:r>
            <a:endParaRPr lang="en-AU"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779912" y="2063497"/>
            <a:ext cx="1896020" cy="245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34958" t="20761" r="30458" b="20761"/>
          <a:stretch/>
        </p:blipFill>
        <p:spPr>
          <a:xfrm>
            <a:off x="533840" y="1731918"/>
            <a:ext cx="2710149" cy="3470313"/>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4927" t="4276" r="8469" b="3999"/>
          <a:stretch/>
        </p:blipFill>
        <p:spPr>
          <a:xfrm>
            <a:off x="6178574" y="2420888"/>
            <a:ext cx="2577501" cy="2092374"/>
          </a:xfrm>
          <a:prstGeom prst="rect">
            <a:avLst/>
          </a:prstGeom>
        </p:spPr>
      </p:pic>
      <p:sp>
        <p:nvSpPr>
          <p:cNvPr id="6" name="TextBox 5"/>
          <p:cNvSpPr txBox="1"/>
          <p:nvPr/>
        </p:nvSpPr>
        <p:spPr>
          <a:xfrm>
            <a:off x="6205706" y="4713897"/>
            <a:ext cx="2577501" cy="646331"/>
          </a:xfrm>
          <a:prstGeom prst="rect">
            <a:avLst/>
          </a:prstGeom>
          <a:noFill/>
        </p:spPr>
        <p:txBody>
          <a:bodyPr wrap="square" rtlCol="0">
            <a:spAutoFit/>
          </a:bodyPr>
          <a:lstStyle/>
          <a:p>
            <a:r>
              <a:rPr lang="en-AU" dirty="0">
                <a:solidFill>
                  <a:srgbClr val="FFFFFF"/>
                </a:solidFill>
              </a:rPr>
              <a:t>Coal </a:t>
            </a:r>
            <a:r>
              <a:rPr lang="en-AU" dirty="0" err="1">
                <a:solidFill>
                  <a:srgbClr val="FFFFFF"/>
                </a:solidFill>
              </a:rPr>
              <a:t>waggons</a:t>
            </a:r>
            <a:r>
              <a:rPr lang="en-AU" dirty="0">
                <a:solidFill>
                  <a:srgbClr val="FFFFFF"/>
                </a:solidFill>
              </a:rPr>
              <a:t> being brought to the surface via a shaft</a:t>
            </a:r>
          </a:p>
        </p:txBody>
      </p:sp>
      <p:sp>
        <p:nvSpPr>
          <p:cNvPr id="7" name="TextBox 6"/>
          <p:cNvSpPr txBox="1"/>
          <p:nvPr/>
        </p:nvSpPr>
        <p:spPr>
          <a:xfrm>
            <a:off x="3707904" y="4723403"/>
            <a:ext cx="2016224" cy="646331"/>
          </a:xfrm>
          <a:prstGeom prst="rect">
            <a:avLst/>
          </a:prstGeom>
          <a:noFill/>
        </p:spPr>
        <p:txBody>
          <a:bodyPr wrap="square" rtlCol="0">
            <a:spAutoFit/>
          </a:bodyPr>
          <a:lstStyle/>
          <a:p>
            <a:r>
              <a:rPr lang="en-AU" dirty="0">
                <a:solidFill>
                  <a:srgbClr val="FFFFFF"/>
                </a:solidFill>
              </a:rPr>
              <a:t>The  elevator at the bottom of a coal mine </a:t>
            </a:r>
          </a:p>
        </p:txBody>
      </p:sp>
      <p:sp>
        <p:nvSpPr>
          <p:cNvPr id="8" name="TextBox 7"/>
          <p:cNvSpPr txBox="1"/>
          <p:nvPr/>
        </p:nvSpPr>
        <p:spPr>
          <a:xfrm>
            <a:off x="506950" y="5370309"/>
            <a:ext cx="2710149" cy="646331"/>
          </a:xfrm>
          <a:prstGeom prst="rect">
            <a:avLst/>
          </a:prstGeom>
          <a:noFill/>
        </p:spPr>
        <p:txBody>
          <a:bodyPr wrap="square" rtlCol="0">
            <a:spAutoFit/>
          </a:bodyPr>
          <a:lstStyle/>
          <a:p>
            <a:r>
              <a:rPr lang="en-AU" dirty="0">
                <a:solidFill>
                  <a:srgbClr val="FFFFFF"/>
                </a:solidFill>
              </a:rPr>
              <a:t>A poppet </a:t>
            </a:r>
            <a:r>
              <a:rPr lang="en-AU" dirty="0" smtClean="0">
                <a:solidFill>
                  <a:srgbClr val="FFFFFF"/>
                </a:solidFill>
              </a:rPr>
              <a:t>head over a mine shaft</a:t>
            </a:r>
            <a:endParaRPr lang="en-AU" dirty="0">
              <a:solidFill>
                <a:srgbClr val="FFFFFF"/>
              </a:solidFill>
            </a:endParaRPr>
          </a:p>
        </p:txBody>
      </p:sp>
      <p:sp>
        <p:nvSpPr>
          <p:cNvPr id="3" name="TextBox 2"/>
          <p:cNvSpPr txBox="1"/>
          <p:nvPr/>
        </p:nvSpPr>
        <p:spPr>
          <a:xfrm>
            <a:off x="569360" y="836712"/>
            <a:ext cx="6899330" cy="646331"/>
          </a:xfrm>
          <a:prstGeom prst="rect">
            <a:avLst/>
          </a:prstGeom>
          <a:noFill/>
        </p:spPr>
        <p:txBody>
          <a:bodyPr wrap="square" rtlCol="0">
            <a:spAutoFit/>
          </a:bodyPr>
          <a:lstStyle/>
          <a:p>
            <a:r>
              <a:rPr lang="en-AU" dirty="0">
                <a:solidFill>
                  <a:srgbClr val="FFFFFF"/>
                </a:solidFill>
              </a:rPr>
              <a:t>The first mine shaft in Newcastle was in 1817, where miners were lowered down in buckets</a:t>
            </a:r>
            <a:endParaRPr lang="en-AU" dirty="0"/>
          </a:p>
        </p:txBody>
      </p:sp>
    </p:spTree>
    <p:extLst>
      <p:ext uri="{BB962C8B-B14F-4D97-AF65-F5344CB8AC3E}">
        <p14:creationId xmlns:p14="http://schemas.microsoft.com/office/powerpoint/2010/main" val="3725092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AU" dirty="0"/>
              <a:t>Technological changes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50" y="1203854"/>
            <a:ext cx="2652713" cy="262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6262" y="1556792"/>
            <a:ext cx="2995693" cy="1963702"/>
          </a:xfrm>
          <a:prstGeom prst="rect">
            <a:avLst/>
          </a:prstGeom>
        </p:spPr>
      </p:pic>
      <p:sp>
        <p:nvSpPr>
          <p:cNvPr id="3" name="TextBox 2"/>
          <p:cNvSpPr txBox="1"/>
          <p:nvPr/>
        </p:nvSpPr>
        <p:spPr>
          <a:xfrm>
            <a:off x="3048249" y="1556792"/>
            <a:ext cx="1540462" cy="2308324"/>
          </a:xfrm>
          <a:prstGeom prst="rect">
            <a:avLst/>
          </a:prstGeom>
          <a:noFill/>
        </p:spPr>
        <p:txBody>
          <a:bodyPr wrap="square" rtlCol="0">
            <a:spAutoFit/>
          </a:bodyPr>
          <a:lstStyle/>
          <a:p>
            <a:r>
              <a:rPr lang="en-AU" dirty="0">
                <a:solidFill>
                  <a:srgbClr val="FFFFFF"/>
                </a:solidFill>
              </a:rPr>
              <a:t>Convict </a:t>
            </a:r>
            <a:r>
              <a:rPr lang="en-AU" dirty="0" smtClean="0">
                <a:solidFill>
                  <a:srgbClr val="FFFFFF"/>
                </a:solidFill>
              </a:rPr>
              <a:t>miners used picks to undercut the coal face, using explosives to blast way the rest of the coal face.  </a:t>
            </a:r>
            <a:endParaRPr lang="en-AU" dirty="0"/>
          </a:p>
        </p:txBody>
      </p:sp>
      <p:sp>
        <p:nvSpPr>
          <p:cNvPr id="4" name="TextBox 3"/>
          <p:cNvSpPr txBox="1"/>
          <p:nvPr/>
        </p:nvSpPr>
        <p:spPr>
          <a:xfrm>
            <a:off x="5220072" y="3789040"/>
            <a:ext cx="2880320" cy="1200329"/>
          </a:xfrm>
          <a:prstGeom prst="rect">
            <a:avLst/>
          </a:prstGeom>
          <a:noFill/>
        </p:spPr>
        <p:txBody>
          <a:bodyPr wrap="square" rtlCol="0">
            <a:spAutoFit/>
          </a:bodyPr>
          <a:lstStyle/>
          <a:p>
            <a:r>
              <a:rPr lang="en-AU" dirty="0" smtClean="0"/>
              <a:t>Coal cutting machines replaced the picks to undercut the coal face.  The first of these was used at </a:t>
            </a:r>
            <a:r>
              <a:rPr lang="en-AU" dirty="0" err="1" smtClean="0"/>
              <a:t>Hetton</a:t>
            </a:r>
            <a:r>
              <a:rPr lang="en-AU" dirty="0" smtClean="0"/>
              <a:t> Colliery in 1894</a:t>
            </a:r>
            <a:endParaRPr lang="en-AU"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624" y="4184458"/>
            <a:ext cx="365125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4614995"/>
      </p:ext>
    </p:extLst>
  </p:cSld>
  <p:clrMapOvr>
    <a:masterClrMapping/>
  </p:clrMapOvr>
  <p:timing>
    <p:tnLst>
      <p:par>
        <p:cT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1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3.xml><?xml version="1.0" encoding="utf-8"?>
<a:theme xmlns:a="http://schemas.openxmlformats.org/drawingml/2006/main" name="2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4.xml><?xml version="1.0" encoding="utf-8"?>
<a:theme xmlns:a="http://schemas.openxmlformats.org/drawingml/2006/main" name="3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500</TotalTime>
  <Words>901</Words>
  <Application>Microsoft Office PowerPoint</Application>
  <PresentationFormat>On-screen Show (4:3)</PresentationFormat>
  <Paragraphs>95</Paragraphs>
  <Slides>24</Slides>
  <Notes>0</Notes>
  <HiddenSlides>0</HiddenSlides>
  <MMClips>0</MMClip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Horizon</vt:lpstr>
      <vt:lpstr>1_Horizon</vt:lpstr>
      <vt:lpstr>2_Horizon</vt:lpstr>
      <vt:lpstr>3_Horizon</vt:lpstr>
      <vt:lpstr>Coal mining in the Hunter Valley</vt:lpstr>
      <vt:lpstr>Contents</vt:lpstr>
      <vt:lpstr>hOw is coal mined in the Hunter Valley?</vt:lpstr>
      <vt:lpstr>How does NSW mine coal</vt:lpstr>
      <vt:lpstr>Underground mining  Methods</vt:lpstr>
      <vt:lpstr>PowerPoint Presentation</vt:lpstr>
      <vt:lpstr>Underground Mining entrance</vt:lpstr>
      <vt:lpstr>mine shaft</vt:lpstr>
      <vt:lpstr>Technological changes</vt:lpstr>
      <vt:lpstr>PowerPoint Presentation</vt:lpstr>
      <vt:lpstr>PowerPoint Presentation</vt:lpstr>
      <vt:lpstr>PowerPoint Presentation</vt:lpstr>
      <vt:lpstr>Modern underground transport for removing coal</vt:lpstr>
      <vt:lpstr>Transport for miners underground mine</vt:lpstr>
      <vt:lpstr>Roofing </vt:lpstr>
      <vt:lpstr>Open cut mining History</vt:lpstr>
      <vt:lpstr>Open cut mining Method</vt:lpstr>
      <vt:lpstr>PowerPoint Presentation</vt:lpstr>
      <vt:lpstr>PowerPoint Presentation</vt:lpstr>
      <vt:lpstr>PowerPoint Presentation</vt:lpstr>
      <vt:lpstr>Rehabilitation</vt:lpstr>
      <vt:lpstr>The Buchanan Borehole Colliery</vt:lpstr>
      <vt:lpstr>Mine rehabilitation  Richley Reserve – Black Butt</vt:lpstr>
      <vt:lpstr>Mine rehabilitation John Darling – Lambton B</vt:lpstr>
    </vt:vector>
  </TitlesOfParts>
  <Company>University of Newcastle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Coal mining in the Hunter Valley</dc:title>
  <dc:creator>UoN</dc:creator>
  <cp:lastModifiedBy>UoN</cp:lastModifiedBy>
  <cp:revision>31</cp:revision>
  <dcterms:created xsi:type="dcterms:W3CDTF">2013-07-16T03:40:31Z</dcterms:created>
  <dcterms:modified xsi:type="dcterms:W3CDTF">2013-07-25T06:08:18Z</dcterms:modified>
</cp:coreProperties>
</file>